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12" r:id="rId3"/>
    <p:sldId id="260" r:id="rId4"/>
    <p:sldId id="299" r:id="rId5"/>
    <p:sldId id="303" r:id="rId6"/>
    <p:sldId id="300" r:id="rId7"/>
    <p:sldId id="258" r:id="rId8"/>
    <p:sldId id="257" r:id="rId9"/>
    <p:sldId id="301" r:id="rId10"/>
    <p:sldId id="308" r:id="rId11"/>
    <p:sldId id="292" r:id="rId12"/>
    <p:sldId id="302" r:id="rId13"/>
    <p:sldId id="275" r:id="rId14"/>
    <p:sldId id="277" r:id="rId15"/>
    <p:sldId id="317" r:id="rId16"/>
    <p:sldId id="282" r:id="rId17"/>
    <p:sldId id="305" r:id="rId18"/>
    <p:sldId id="288" r:id="rId19"/>
    <p:sldId id="297" r:id="rId20"/>
    <p:sldId id="307" r:id="rId21"/>
    <p:sldId id="289" r:id="rId22"/>
    <p:sldId id="296" r:id="rId23"/>
    <p:sldId id="318" r:id="rId24"/>
    <p:sldId id="290" r:id="rId25"/>
    <p:sldId id="261" r:id="rId26"/>
    <p:sldId id="262" r:id="rId27"/>
    <p:sldId id="263" r:id="rId28"/>
    <p:sldId id="315" r:id="rId29"/>
    <p:sldId id="272" r:id="rId30"/>
    <p:sldId id="316" r:id="rId31"/>
    <p:sldId id="267" r:id="rId32"/>
    <p:sldId id="313" r:id="rId33"/>
    <p:sldId id="293" r:id="rId34"/>
    <p:sldId id="294" r:id="rId35"/>
    <p:sldId id="314" r:id="rId36"/>
    <p:sldId id="259" r:id="rId37"/>
    <p:sldId id="319" r:id="rId38"/>
    <p:sldId id="309" r:id="rId39"/>
    <p:sldId id="310" r:id="rId40"/>
    <p:sldId id="311" r:id="rId41"/>
    <p:sldId id="298" r:id="rId42"/>
    <p:sldId id="320" r:id="rId4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1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НОО</c:v>
                </c:pt>
                <c:pt idx="1">
                  <c:v>ООО</c:v>
                </c:pt>
                <c:pt idx="2">
                  <c:v>СОО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391</c:v>
                </c:pt>
                <c:pt idx="1">
                  <c:v>164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69-4CB7-A409-15AB7B5225D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НОО</c:v>
                </c:pt>
                <c:pt idx="1">
                  <c:v>ООО</c:v>
                </c:pt>
                <c:pt idx="2">
                  <c:v>СОО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382</c:v>
                </c:pt>
                <c:pt idx="1">
                  <c:v>180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69-4CB7-A409-15AB7B5225D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НОО</c:v>
                </c:pt>
                <c:pt idx="1">
                  <c:v>ООО</c:v>
                </c:pt>
                <c:pt idx="2">
                  <c:v>СОО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6A69-4CB7-A409-15AB7B522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714752"/>
        <c:axId val="76716288"/>
      </c:barChart>
      <c:catAx>
        <c:axId val="7671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716288"/>
        <c:crosses val="autoZero"/>
        <c:auto val="1"/>
        <c:lblAlgn val="ctr"/>
        <c:lblOffset val="100"/>
        <c:noMultiLvlLbl val="0"/>
      </c:catAx>
      <c:valAx>
        <c:axId val="7671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71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квалификации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DA-4755-B543-2EF78D5C62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DA-4755-B543-2EF78D5C62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DA-4755-B543-2EF78D5C623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DA-4755-B543-2EF78D5C62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без категории</c:v>
                </c:pt>
                <c:pt idx="1">
                  <c:v>соответствие занимаемой должности </c:v>
                </c:pt>
                <c:pt idx="2">
                  <c:v>первая категория</c:v>
                </c:pt>
                <c:pt idx="3">
                  <c:v>высшая категория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7</c:v>
                </c:pt>
                <c:pt idx="2">
                  <c:v>11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7DA-4755-B543-2EF78D5C6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854EC-138D-C02E-451E-571176A42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F70B9F-6680-A31F-DA9A-4BDD5AC13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9A1D12-5AAD-D99E-8955-43DB6D66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3E7F-0199-4F4E-882E-EBB217C8B1DF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D95B06-EFA6-4634-19A8-E4A9D844D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6561BD-87C2-6EBA-89E5-44012E903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E86F-697E-42CA-AD09-7749F2403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71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2264CF-0954-1356-36D1-E84C555C1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0779E0-BE4C-1524-B054-A98F150475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503C87-DEA7-F5CA-9EDE-175180C81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3E7F-0199-4F4E-882E-EBB217C8B1DF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E20D79-2589-36BF-87D8-0814186C4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979D49-E0CB-ED19-00C0-486C6EF34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E86F-697E-42CA-AD09-7749F2403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28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23C1E06-99E6-131A-49F7-8C08E75A4F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6E0E83E-82FA-F6FB-2742-7E7A7FC53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CADB1F-95EF-FAD4-A67C-D8C88148E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3E7F-0199-4F4E-882E-EBB217C8B1DF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7FDFC9-E4B7-2668-1FDF-29FB41635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DA8D7E-507E-10D5-BBC0-CED6FEA0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E86F-697E-42CA-AD09-7749F2403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90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8DCC8-4FD9-8ED2-79D0-9388F650F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F83E0B-0C4D-F66E-3B63-0BDC05B63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3EF00B-24B8-7783-CDAA-21B7A94B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3E7F-0199-4F4E-882E-EBB217C8B1DF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F33FDE-DE36-1F77-9B24-7BD7A03A0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29E02D-85FB-DA8F-91BB-2A3D7F84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E86F-697E-42CA-AD09-7749F2403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2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9F404C-81F2-A848-B7DA-0185CD89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A9AE3A-49F4-D9DE-8BAD-545A9674B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3F7CA6-FF94-4DF1-3C64-8D3E1EC51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3E7F-0199-4F4E-882E-EBB217C8B1DF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22C509-E7BC-EF7C-2AA6-F0732CC0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14B09F-86B0-2939-12CA-4E300AADA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E86F-697E-42CA-AD09-7749F2403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66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47E538-E5F3-AD63-670D-C4F883EA4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C4F83A-FD9D-57FE-C2C9-0D40D7595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ECE0B2-5256-F821-598D-3AEDC140B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C4D778-5859-4329-F037-C88771009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3E7F-0199-4F4E-882E-EBB217C8B1DF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2FFE3F-3A4C-C6EE-16B4-5AD86ECA8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86A72A-E17F-8C9A-01DD-EED1637B9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E86F-697E-42CA-AD09-7749F2403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03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F96E3-0B5D-876C-8D46-33BD22318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6BF842-2232-7891-79E5-8FBEFF471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E96949-DDA7-6EB8-4948-66B824090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AEA4DA5-DD22-E945-F6A1-85D4F433B6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053B5CB-5866-A012-36BD-30A8103551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A001589-9ABF-75C4-C10C-702D449C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3E7F-0199-4F4E-882E-EBB217C8B1DF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DF5C534-1B9E-7D1C-A1A5-8235F87C4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B86B94-99D2-9550-4F13-D25DE37D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E86F-697E-42CA-AD09-7749F2403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5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3870DF-3CE3-1D60-C217-1F7CAA2FB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0CF510A-9C4B-177D-BDD8-7F4F1E02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3E7F-0199-4F4E-882E-EBB217C8B1DF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6E791D6-D879-9283-B3F1-99AA123D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295A88A-00A3-11D9-C9FD-12DC46C2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E86F-697E-42CA-AD09-7749F2403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60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8E84399-CB9C-F4E2-2515-C65A332FE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3E7F-0199-4F4E-882E-EBB217C8B1DF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E754DC-7554-0F8F-FD01-5253BAB4A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B541580-608D-1C50-2DA6-27D354363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E86F-697E-42CA-AD09-7749F2403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05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C5443-BF25-2150-CCE2-52C25738E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6EB673-F4B3-E62E-A10A-CA2CDA6DF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324578-6BDB-FB80-215E-D1DB1AB58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798045-650B-7435-6E60-3D28DC789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3E7F-0199-4F4E-882E-EBB217C8B1DF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7775C7-E3F2-DCD6-3DF2-04A41AE07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407207-6BAC-0FC6-98C8-5447382D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E86F-697E-42CA-AD09-7749F2403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68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880F4-84AF-2A4E-5B79-3D36F3AAB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FFE64C9-A5D7-BAF8-D38F-295700BF7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D33D25-3605-AD12-0B83-1CD7FB22A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63CD73-240D-5886-A22F-F8B6E84C8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3E7F-0199-4F4E-882E-EBB217C8B1DF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D5A212-8BD3-02B8-1562-CB0336AE8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4CBFB5-5FB9-B0D8-4357-65EC438C9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E86F-697E-42CA-AD09-7749F2403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7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0A70B-462A-0720-8234-806560DD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A8A9C9-8C66-FE23-0F13-01577898B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5BA22B-D6E9-EA4D-4528-E94ECC593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43E7F-0199-4F4E-882E-EBB217C8B1DF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4F3DB2-D20F-932C-4EFD-3C4FC6609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0EAE63-5835-F899-DA3B-8371BA4F7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CE86F-697E-42CA-AD09-7749F2403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41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6.edu.yar.ru/vakansii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FB3358-D3A4-43B2-AFF2-5E7246A38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137" y="888274"/>
            <a:ext cx="11508376" cy="2540727"/>
          </a:xfrm>
        </p:spPr>
        <p:txBody>
          <a:bodyPr>
            <a:noAutofit/>
          </a:bodyPr>
          <a:lstStyle/>
          <a:p>
            <a:r>
              <a:rPr lang="ru-RU" sz="4000" b="1" dirty="0"/>
              <a:t>Публичный доклад муниципального общеобразовательного учреждения «Средняя школа № 6 имени Подвойского» </a:t>
            </a:r>
            <a:br>
              <a:rPr lang="ru-RU" sz="4000" b="1" dirty="0"/>
            </a:br>
            <a:r>
              <a:rPr lang="ru-RU" sz="4000" b="1" dirty="0"/>
              <a:t>о деятельности за 2021-2022 учебный год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AB53C2-234C-4524-ACC0-988A2F3E5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899" y="4258986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Валькова Н.Е., директор школы</a:t>
            </a:r>
          </a:p>
          <a:p>
            <a:endParaRPr lang="ru-RU" sz="3600" b="1" dirty="0"/>
          </a:p>
          <a:p>
            <a:r>
              <a:rPr lang="ru-RU" sz="2000" b="1" dirty="0"/>
              <a:t>23 ноября 2022 г.</a:t>
            </a:r>
          </a:p>
        </p:txBody>
      </p:sp>
    </p:spTree>
    <p:extLst>
      <p:ext uri="{BB962C8B-B14F-4D97-AF65-F5344CB8AC3E}">
        <p14:creationId xmlns:p14="http://schemas.microsoft.com/office/powerpoint/2010/main" val="3631683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D8E54-EF0F-4E96-A533-6E3D7D4A7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37" y="279647"/>
            <a:ext cx="10515600" cy="90108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Кадровый</a:t>
            </a:r>
            <a:r>
              <a:rPr lang="ru-RU" sz="3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состав</a:t>
            </a: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7C44F3-DB58-4E32-88C5-40BC11850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650" y="1180730"/>
            <a:ext cx="11052699" cy="5334436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Административный персонал: 6 человек;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Педагогический персонал: 34 педагога, из них 2 - внешних совместителя (учитель информатики и ИКТ, учитель немецкого языка);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Вспомогательный персонал: 3 человека;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Младший обслуживающий персонал: 9 человек</a:t>
            </a:r>
          </a:p>
          <a:p>
            <a:pPr algn="just"/>
            <a:endParaRPr lang="ru-RU" sz="2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Уровень квалификации педагогов: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/>
              <a:t>Средний возраст – 45 лет;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/>
              <a:t>Средний опыт работы – 19,6 лет;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/>
              <a:t>8 молодых специалистов</a:t>
            </a:r>
          </a:p>
          <a:p>
            <a:pPr marL="0" indent="0" algn="just">
              <a:buNone/>
            </a:pPr>
            <a:endParaRPr lang="ru-RU" sz="2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5">
            <a:extLst>
              <a:ext uri="{FF2B5EF4-FFF2-40B4-BE49-F238E27FC236}">
                <a16:creationId xmlns:a16="http://schemas.microsoft.com/office/drawing/2014/main" id="{81792938-9E76-CC63-6CAF-45ADE40CC2ED}"/>
              </a:ext>
            </a:extLst>
          </p:cNvPr>
          <p:cNvGraphicFramePr>
            <a:graphicFrameLocks/>
          </p:cNvGraphicFramePr>
          <p:nvPr/>
        </p:nvGraphicFramePr>
        <p:xfrm>
          <a:off x="6809173" y="3187082"/>
          <a:ext cx="4740676" cy="325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807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D8E54-EF0F-4E96-A533-6E3D7D4A7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37" y="279647"/>
            <a:ext cx="10515600" cy="90108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кадрового потенциала</a:t>
            </a: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7C44F3-DB58-4E32-88C5-40BC11850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91" y="1006764"/>
            <a:ext cx="11193845" cy="557158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Аттестация педагогических работников:</a:t>
            </a:r>
          </a:p>
          <a:p>
            <a:pPr lvl="1"/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на соответствие занимаемой должности по должности «учитель» (4 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педагога);</a:t>
            </a:r>
          </a:p>
          <a:p>
            <a:pPr lvl="1"/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на подтверждение 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I 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квалификационной категории (1 педагог);</a:t>
            </a:r>
          </a:p>
          <a:p>
            <a:pPr lvl="1"/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н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а соответствие занимаемой должности по должности «заместитель директора» (6 представителей администрации) </a:t>
            </a:r>
            <a:endParaRPr lang="ru-RU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Инновационная деятельность:</a:t>
            </a:r>
          </a:p>
          <a:p>
            <a:pPr marL="442913" indent="92075"/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реализация мероприятий МИП «Культурный норматив школьников» (5 педагогов, 15%);</a:t>
            </a:r>
          </a:p>
          <a:p>
            <a:pPr marL="442913" indent="92075"/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реализация мероприятий ФП «500+»</a:t>
            </a:r>
          </a:p>
          <a:p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профессиональных конкурсах:</a:t>
            </a:r>
          </a:p>
          <a:p>
            <a:pPr lvl="1"/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региональный Чемпионат менеджеров «Эффективные решения для управленческих команд» (серебряный призёр);</a:t>
            </a:r>
          </a:p>
          <a:p>
            <a:pPr lvl="1"/>
            <a:endParaRPr lang="ru-RU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53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DE6863-CD9C-D038-0E8C-927EA4AB4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Приоритетные направления развития школы за отчётный период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3CB525-F056-FD25-3384-46FD40623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39549" cy="3922032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ru-RU" sz="3200" dirty="0"/>
              <a:t>Создание условий для обучения детей с разными образовательными потребностями</a:t>
            </a:r>
          </a:p>
          <a:p>
            <a:pPr>
              <a:lnSpc>
                <a:spcPct val="200000"/>
              </a:lnSpc>
            </a:pPr>
            <a:r>
              <a:rPr lang="ru-RU" sz="3200" dirty="0"/>
              <a:t>Создание системы профессионального роста педагогов</a:t>
            </a:r>
          </a:p>
          <a:p>
            <a:pPr>
              <a:lnSpc>
                <a:spcPct val="200000"/>
              </a:lnSpc>
            </a:pPr>
            <a:r>
              <a:rPr lang="ru-RU" sz="3200" dirty="0"/>
              <a:t>Обновление инфраструктуры школы</a:t>
            </a:r>
          </a:p>
        </p:txBody>
      </p:sp>
    </p:spTree>
    <p:extLst>
      <p:ext uri="{BB962C8B-B14F-4D97-AF65-F5344CB8AC3E}">
        <p14:creationId xmlns:p14="http://schemas.microsoft.com/office/powerpoint/2010/main" val="1103212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77D8AEF-69C6-4C59-8A90-48CB67EAA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517" y="1122363"/>
            <a:ext cx="10197483" cy="23876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Оценка качества подготовки обучающихся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392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746B30-E64A-4C89-8475-073AC65B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436" y="169816"/>
            <a:ext cx="11332478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освоения учащимися ОП НОО </a:t>
            </a:r>
            <a:b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 2021</a:t>
            </a:r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-2022 учебном</a:t>
            </a:r>
            <a:r>
              <a:rPr lang="en-US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4000" b="1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94FA903-CFE9-4E03-8699-F98400089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938634"/>
              </p:ext>
            </p:extLst>
          </p:nvPr>
        </p:nvGraphicFramePr>
        <p:xfrm>
          <a:off x="771690" y="1509315"/>
          <a:ext cx="10848516" cy="4913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561">
                  <a:extLst>
                    <a:ext uri="{9D8B030D-6E8A-4147-A177-3AD203B41FA5}">
                      <a16:colId xmlns:a16="http://schemas.microsoft.com/office/drawing/2014/main" val="3309485065"/>
                    </a:ext>
                  </a:extLst>
                </a:gridCol>
                <a:gridCol w="785525">
                  <a:extLst>
                    <a:ext uri="{9D8B030D-6E8A-4147-A177-3AD203B41FA5}">
                      <a16:colId xmlns:a16="http://schemas.microsoft.com/office/drawing/2014/main" val="3698067605"/>
                    </a:ext>
                  </a:extLst>
                </a:gridCol>
                <a:gridCol w="904043">
                  <a:extLst>
                    <a:ext uri="{9D8B030D-6E8A-4147-A177-3AD203B41FA5}">
                      <a16:colId xmlns:a16="http://schemas.microsoft.com/office/drawing/2014/main" val="3029479049"/>
                    </a:ext>
                  </a:extLst>
                </a:gridCol>
                <a:gridCol w="904043">
                  <a:extLst>
                    <a:ext uri="{9D8B030D-6E8A-4147-A177-3AD203B41FA5}">
                      <a16:colId xmlns:a16="http://schemas.microsoft.com/office/drawing/2014/main" val="732207182"/>
                    </a:ext>
                  </a:extLst>
                </a:gridCol>
                <a:gridCol w="904043">
                  <a:extLst>
                    <a:ext uri="{9D8B030D-6E8A-4147-A177-3AD203B41FA5}">
                      <a16:colId xmlns:a16="http://schemas.microsoft.com/office/drawing/2014/main" val="2512213550"/>
                    </a:ext>
                  </a:extLst>
                </a:gridCol>
                <a:gridCol w="904043">
                  <a:extLst>
                    <a:ext uri="{9D8B030D-6E8A-4147-A177-3AD203B41FA5}">
                      <a16:colId xmlns:a16="http://schemas.microsoft.com/office/drawing/2014/main" val="3243515648"/>
                    </a:ext>
                  </a:extLst>
                </a:gridCol>
                <a:gridCol w="904043">
                  <a:extLst>
                    <a:ext uri="{9D8B030D-6E8A-4147-A177-3AD203B41FA5}">
                      <a16:colId xmlns:a16="http://schemas.microsoft.com/office/drawing/2014/main" val="1045726523"/>
                    </a:ext>
                  </a:extLst>
                </a:gridCol>
                <a:gridCol w="904043">
                  <a:extLst>
                    <a:ext uri="{9D8B030D-6E8A-4147-A177-3AD203B41FA5}">
                      <a16:colId xmlns:a16="http://schemas.microsoft.com/office/drawing/2014/main" val="2973254911"/>
                    </a:ext>
                  </a:extLst>
                </a:gridCol>
                <a:gridCol w="904043">
                  <a:extLst>
                    <a:ext uri="{9D8B030D-6E8A-4147-A177-3AD203B41FA5}">
                      <a16:colId xmlns:a16="http://schemas.microsoft.com/office/drawing/2014/main" val="2323769195"/>
                    </a:ext>
                  </a:extLst>
                </a:gridCol>
                <a:gridCol w="1123024">
                  <a:extLst>
                    <a:ext uri="{9D8B030D-6E8A-4147-A177-3AD203B41FA5}">
                      <a16:colId xmlns:a16="http://schemas.microsoft.com/office/drawing/2014/main" val="1215443609"/>
                    </a:ext>
                  </a:extLst>
                </a:gridCol>
                <a:gridCol w="685062">
                  <a:extLst>
                    <a:ext uri="{9D8B030D-6E8A-4147-A177-3AD203B41FA5}">
                      <a16:colId xmlns:a16="http://schemas.microsoft.com/office/drawing/2014/main" val="2214397142"/>
                    </a:ext>
                  </a:extLst>
                </a:gridCol>
                <a:gridCol w="904043">
                  <a:extLst>
                    <a:ext uri="{9D8B030D-6E8A-4147-A177-3AD203B41FA5}">
                      <a16:colId xmlns:a16="http://schemas.microsoft.com/office/drawing/2014/main" val="2828710905"/>
                    </a:ext>
                  </a:extLst>
                </a:gridCol>
              </a:tblGrid>
              <a:tr h="730965"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обуч-ся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них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успевают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Окончили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успевают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Переведе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ны</a:t>
                      </a:r>
                      <a:br>
                        <a:rPr lang="en-US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215334"/>
                  </a:ext>
                </a:extLst>
              </a:tr>
              <a:tr h="15774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ичест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отметками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«4» и «5»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 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отметками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«5»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156646"/>
                  </a:ext>
                </a:extLst>
              </a:tr>
              <a:tr h="485243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94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92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98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56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820264"/>
                  </a:ext>
                </a:extLst>
              </a:tr>
              <a:tr h="485243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87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84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97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49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56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407546"/>
                  </a:ext>
                </a:extLst>
              </a:tr>
              <a:tr h="485243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92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99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52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56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072296"/>
                  </a:ext>
                </a:extLst>
              </a:tr>
              <a:tr h="870229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274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268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98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154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56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927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139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309" y="365125"/>
            <a:ext cx="10716491" cy="900257"/>
          </a:xfrm>
        </p:spPr>
        <p:txBody>
          <a:bodyPr>
            <a:normAutofit/>
          </a:bodyPr>
          <a:lstStyle/>
          <a:p>
            <a:r>
              <a:rPr lang="ru-RU" sz="4000" b="1" dirty="0"/>
              <a:t>Выводы: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8640" y="1449977"/>
            <a:ext cx="10805160" cy="47269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/>
              <a:t>(в сравнении с результатами 2020-2021 учебного года)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качество обучения возросло на</a:t>
            </a:r>
            <a:r>
              <a:rPr lang="en-US" dirty="0"/>
              <a:t> </a:t>
            </a:r>
            <a:r>
              <a:rPr lang="ru-RU" dirty="0"/>
              <a:t>12</a:t>
            </a:r>
            <a:r>
              <a:rPr lang="en-US" dirty="0"/>
              <a:t> </a:t>
            </a:r>
            <a:r>
              <a:rPr lang="ru-RU" dirty="0"/>
              <a:t>процентов;</a:t>
            </a:r>
          </a:p>
          <a:p>
            <a:r>
              <a:rPr lang="ru-RU" dirty="0"/>
              <a:t>процент учащихся, завершивших учебный год на</a:t>
            </a:r>
            <a:r>
              <a:rPr lang="en-US" dirty="0"/>
              <a:t> </a:t>
            </a:r>
            <a:r>
              <a:rPr lang="ru-RU" dirty="0"/>
              <a:t>«5», вырос на</a:t>
            </a:r>
            <a:r>
              <a:rPr lang="en-US" dirty="0"/>
              <a:t> </a:t>
            </a:r>
            <a:r>
              <a:rPr lang="ru-RU" dirty="0"/>
              <a:t>3</a:t>
            </a:r>
            <a:r>
              <a:rPr lang="en-US" dirty="0"/>
              <a:t> </a:t>
            </a:r>
            <a:r>
              <a:rPr lang="ru-RU" dirty="0"/>
              <a:t>процента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831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8A11818-954E-4C10-BE83-011C5124E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4" y="189684"/>
            <a:ext cx="11508413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освоения учащимися ОП ООО </a:t>
            </a:r>
            <a:b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en-US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-2022 </a:t>
            </a:r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  <a:endParaRPr lang="ru-RU" sz="4000" b="1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2CAD7BDA-03C6-489E-9964-CDA5906848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523882"/>
              </p:ext>
            </p:extLst>
          </p:nvPr>
        </p:nvGraphicFramePr>
        <p:xfrm>
          <a:off x="426128" y="1402673"/>
          <a:ext cx="10703690" cy="5140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369">
                  <a:extLst>
                    <a:ext uri="{9D8B030D-6E8A-4147-A177-3AD203B41FA5}">
                      <a16:colId xmlns:a16="http://schemas.microsoft.com/office/drawing/2014/main" val="4279597548"/>
                    </a:ext>
                  </a:extLst>
                </a:gridCol>
                <a:gridCol w="1070369">
                  <a:extLst>
                    <a:ext uri="{9D8B030D-6E8A-4147-A177-3AD203B41FA5}">
                      <a16:colId xmlns:a16="http://schemas.microsoft.com/office/drawing/2014/main" val="4087545431"/>
                    </a:ext>
                  </a:extLst>
                </a:gridCol>
                <a:gridCol w="1070369">
                  <a:extLst>
                    <a:ext uri="{9D8B030D-6E8A-4147-A177-3AD203B41FA5}">
                      <a16:colId xmlns:a16="http://schemas.microsoft.com/office/drawing/2014/main" val="1956514339"/>
                    </a:ext>
                  </a:extLst>
                </a:gridCol>
                <a:gridCol w="1070369">
                  <a:extLst>
                    <a:ext uri="{9D8B030D-6E8A-4147-A177-3AD203B41FA5}">
                      <a16:colId xmlns:a16="http://schemas.microsoft.com/office/drawing/2014/main" val="3039911463"/>
                    </a:ext>
                  </a:extLst>
                </a:gridCol>
                <a:gridCol w="1070369">
                  <a:extLst>
                    <a:ext uri="{9D8B030D-6E8A-4147-A177-3AD203B41FA5}">
                      <a16:colId xmlns:a16="http://schemas.microsoft.com/office/drawing/2014/main" val="3576516049"/>
                    </a:ext>
                  </a:extLst>
                </a:gridCol>
                <a:gridCol w="1070369">
                  <a:extLst>
                    <a:ext uri="{9D8B030D-6E8A-4147-A177-3AD203B41FA5}">
                      <a16:colId xmlns:a16="http://schemas.microsoft.com/office/drawing/2014/main" val="1532061929"/>
                    </a:ext>
                  </a:extLst>
                </a:gridCol>
                <a:gridCol w="1070369">
                  <a:extLst>
                    <a:ext uri="{9D8B030D-6E8A-4147-A177-3AD203B41FA5}">
                      <a16:colId xmlns:a16="http://schemas.microsoft.com/office/drawing/2014/main" val="3586994559"/>
                    </a:ext>
                  </a:extLst>
                </a:gridCol>
                <a:gridCol w="1059034">
                  <a:extLst>
                    <a:ext uri="{9D8B030D-6E8A-4147-A177-3AD203B41FA5}">
                      <a16:colId xmlns:a16="http://schemas.microsoft.com/office/drawing/2014/main" val="755681527"/>
                    </a:ext>
                  </a:extLst>
                </a:gridCol>
                <a:gridCol w="1081704">
                  <a:extLst>
                    <a:ext uri="{9D8B030D-6E8A-4147-A177-3AD203B41FA5}">
                      <a16:colId xmlns:a16="http://schemas.microsoft.com/office/drawing/2014/main" val="1112700404"/>
                    </a:ext>
                  </a:extLst>
                </a:gridCol>
                <a:gridCol w="1070369">
                  <a:extLst>
                    <a:ext uri="{9D8B030D-6E8A-4147-A177-3AD203B41FA5}">
                      <a16:colId xmlns:a16="http://schemas.microsoft.com/office/drawing/2014/main" val="786670548"/>
                    </a:ext>
                  </a:extLst>
                </a:gridCol>
              </a:tblGrid>
              <a:tr h="818013"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обуч-ся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них</a:t>
                      </a:r>
                      <a:br>
                        <a:rPr lang="en-US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успевают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Окончили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Переведены</a:t>
                      </a:r>
                      <a:br>
                        <a:rPr lang="en-US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737905"/>
                  </a:ext>
                </a:extLst>
              </a:tr>
              <a:tr h="1330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отметками</a:t>
                      </a:r>
                      <a:b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 и «5»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отметками</a:t>
                      </a:r>
                      <a:b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b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29903"/>
                  </a:ext>
                </a:extLst>
              </a:tr>
              <a:tr h="4986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95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213428"/>
                  </a:ext>
                </a:extLst>
              </a:tr>
              <a:tr h="498675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33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86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005569"/>
                  </a:ext>
                </a:extLst>
              </a:tr>
              <a:tr h="498675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95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243"/>
                  </a:ext>
                </a:extLst>
              </a:tr>
              <a:tr h="498675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50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98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654501"/>
                  </a:ext>
                </a:extLst>
              </a:tr>
              <a:tr h="498675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155124"/>
                  </a:ext>
                </a:extLst>
              </a:tr>
              <a:tr h="498675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+mn-lt"/>
                          <a:ea typeface="Times New Roman"/>
                          <a:cs typeface="Times New Roman"/>
                        </a:rPr>
                        <a:t>95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+mn-lt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+mn-lt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932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124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485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Выводы: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8640" y="1449977"/>
            <a:ext cx="10805160" cy="47269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/>
              <a:t>(в сравнении с результатами 2020-2021 учебного года)</a:t>
            </a:r>
          </a:p>
          <a:p>
            <a:endParaRPr lang="ru-RU" i="1" dirty="0"/>
          </a:p>
          <a:p>
            <a:r>
              <a:rPr lang="ru-RU" dirty="0"/>
              <a:t>показатель «успеваемость» вырос на 1,1%; </a:t>
            </a:r>
          </a:p>
          <a:p>
            <a:r>
              <a:rPr lang="ru-RU" dirty="0"/>
              <a:t>показатель «успеваемость на 4 и 5» вырос на 1,6% ;</a:t>
            </a:r>
          </a:p>
          <a:p>
            <a:r>
              <a:rPr lang="ru-RU" dirty="0"/>
              <a:t>показатель «неуспевающие» снизился на 5,2%;</a:t>
            </a:r>
          </a:p>
          <a:p>
            <a:r>
              <a:rPr lang="ru-RU" dirty="0"/>
              <a:t>показатель «переведены условно» снизился на 1,1%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831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F06237-28B4-4414-80B4-887E7D89B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84" y="237155"/>
            <a:ext cx="11016449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ОП СОО </a:t>
            </a:r>
            <a:b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2021-2022 учебном году</a:t>
            </a:r>
            <a:endParaRPr lang="ru-RU" sz="4000" b="1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9DB68760-5599-4D52-A50C-7B4CA918DE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130262"/>
              </p:ext>
            </p:extLst>
          </p:nvPr>
        </p:nvGraphicFramePr>
        <p:xfrm>
          <a:off x="838200" y="1825625"/>
          <a:ext cx="10392052" cy="3959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594">
                  <a:extLst>
                    <a:ext uri="{9D8B030D-6E8A-4147-A177-3AD203B41FA5}">
                      <a16:colId xmlns:a16="http://schemas.microsoft.com/office/drawing/2014/main" val="1488973154"/>
                    </a:ext>
                  </a:extLst>
                </a:gridCol>
                <a:gridCol w="972383">
                  <a:extLst>
                    <a:ext uri="{9D8B030D-6E8A-4147-A177-3AD203B41FA5}">
                      <a16:colId xmlns:a16="http://schemas.microsoft.com/office/drawing/2014/main" val="1608656728"/>
                    </a:ext>
                  </a:extLst>
                </a:gridCol>
                <a:gridCol w="992855">
                  <a:extLst>
                    <a:ext uri="{9D8B030D-6E8A-4147-A177-3AD203B41FA5}">
                      <a16:colId xmlns:a16="http://schemas.microsoft.com/office/drawing/2014/main" val="3529035996"/>
                    </a:ext>
                  </a:extLst>
                </a:gridCol>
                <a:gridCol w="1063084">
                  <a:extLst>
                    <a:ext uri="{9D8B030D-6E8A-4147-A177-3AD203B41FA5}">
                      <a16:colId xmlns:a16="http://schemas.microsoft.com/office/drawing/2014/main" val="1149616956"/>
                    </a:ext>
                  </a:extLst>
                </a:gridCol>
                <a:gridCol w="717913">
                  <a:extLst>
                    <a:ext uri="{9D8B030D-6E8A-4147-A177-3AD203B41FA5}">
                      <a16:colId xmlns:a16="http://schemas.microsoft.com/office/drawing/2014/main" val="906427293"/>
                    </a:ext>
                  </a:extLst>
                </a:gridCol>
                <a:gridCol w="839319">
                  <a:extLst>
                    <a:ext uri="{9D8B030D-6E8A-4147-A177-3AD203B41FA5}">
                      <a16:colId xmlns:a16="http://schemas.microsoft.com/office/drawing/2014/main" val="544085140"/>
                    </a:ext>
                  </a:extLst>
                </a:gridCol>
                <a:gridCol w="757436">
                  <a:extLst>
                    <a:ext uri="{9D8B030D-6E8A-4147-A177-3AD203B41FA5}">
                      <a16:colId xmlns:a16="http://schemas.microsoft.com/office/drawing/2014/main" val="2790599834"/>
                    </a:ext>
                  </a:extLst>
                </a:gridCol>
                <a:gridCol w="665315">
                  <a:extLst>
                    <a:ext uri="{9D8B030D-6E8A-4147-A177-3AD203B41FA5}">
                      <a16:colId xmlns:a16="http://schemas.microsoft.com/office/drawing/2014/main" val="1080084227"/>
                    </a:ext>
                  </a:extLst>
                </a:gridCol>
                <a:gridCol w="839928">
                  <a:extLst>
                    <a:ext uri="{9D8B030D-6E8A-4147-A177-3AD203B41FA5}">
                      <a16:colId xmlns:a16="http://schemas.microsoft.com/office/drawing/2014/main" val="1603910436"/>
                    </a:ext>
                  </a:extLst>
                </a:gridCol>
                <a:gridCol w="685590">
                  <a:extLst>
                    <a:ext uri="{9D8B030D-6E8A-4147-A177-3AD203B41FA5}">
                      <a16:colId xmlns:a16="http://schemas.microsoft.com/office/drawing/2014/main" val="1042481779"/>
                    </a:ext>
                  </a:extLst>
                </a:gridCol>
                <a:gridCol w="829631">
                  <a:extLst>
                    <a:ext uri="{9D8B030D-6E8A-4147-A177-3AD203B41FA5}">
                      <a16:colId xmlns:a16="http://schemas.microsoft.com/office/drawing/2014/main" val="1885835456"/>
                    </a:ext>
                  </a:extLst>
                </a:gridCol>
                <a:gridCol w="866004">
                  <a:extLst>
                    <a:ext uri="{9D8B030D-6E8A-4147-A177-3AD203B41FA5}">
                      <a16:colId xmlns:a16="http://schemas.microsoft.com/office/drawing/2014/main" val="4052663185"/>
                    </a:ext>
                  </a:extLst>
                </a:gridCol>
              </a:tblGrid>
              <a:tr h="741680">
                <a:tc rowSpan="2">
                  <a:txBody>
                    <a:bodyPr/>
                    <a:lstStyle/>
                    <a:p>
                      <a:pPr algn="just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обуч-ся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них</a:t>
                      </a:r>
                      <a:b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успевают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Окончили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2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успевают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Переведены</a:t>
                      </a:r>
                      <a:b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084698"/>
                  </a:ext>
                </a:extLst>
              </a:tr>
              <a:tr h="2017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/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отметками</a:t>
                      </a:r>
                      <a:b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 и «5»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/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тметками</a:t>
                      </a:r>
                      <a:b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</a:t>
                      </a:r>
                      <a:b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035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07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43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41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355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731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CD6711-FD19-4CB1-8933-E8D7942C8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07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Результаты ГИА в форме ОГЭ (9 класс)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209899"/>
              </p:ext>
            </p:extLst>
          </p:nvPr>
        </p:nvGraphicFramePr>
        <p:xfrm>
          <a:off x="568325" y="1021398"/>
          <a:ext cx="10785475" cy="5245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7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7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7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7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Предмет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Количество сдававших</a:t>
                      </a:r>
                      <a:r>
                        <a:rPr lang="ru-RU" sz="2000" baseline="0" dirty="0">
                          <a:solidFill>
                            <a:schemeClr val="tx1"/>
                          </a:solidFill>
                        </a:rPr>
                        <a:t> предмет  выпускников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Количество  выпускников, получивших «5»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Количество  выпускников, получивших «4»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Количество  выпускников, получивших «3»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математика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552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русский язык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обществознание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география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информатика и ИКТ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биология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14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химия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физика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английский язык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31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D75135F-A911-E093-1AAA-5624ABFF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0437" y="2346036"/>
            <a:ext cx="8050068" cy="1431638"/>
          </a:xfrm>
        </p:spPr>
        <p:txBody>
          <a:bodyPr/>
          <a:lstStyle/>
          <a:p>
            <a:r>
              <a:rPr lang="ru-RU" b="1" dirty="0"/>
              <a:t>Общие сведения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46589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CD6711-FD19-4CB1-8933-E8D7942C8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Результаты ГИА в форме ЕГЭ (11 класс)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894273"/>
              </p:ext>
            </p:extLst>
          </p:nvPr>
        </p:nvGraphicFramePr>
        <p:xfrm>
          <a:off x="568324" y="1455738"/>
          <a:ext cx="11067415" cy="4841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7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8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031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Предмет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Количество сдававших</a:t>
                      </a:r>
                      <a:r>
                        <a:rPr lang="ru-RU" sz="2000" baseline="0" dirty="0">
                          <a:solidFill>
                            <a:schemeClr val="tx1"/>
                          </a:solidFill>
                        </a:rPr>
                        <a:t> предмет  выпускников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Средний балл (средняя оценка) по школе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Максимальный результат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62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Математика (базовая)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20 (из 20)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362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Математика (профильная)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57,9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362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русский язык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768588"/>
                  </a:ext>
                </a:extLst>
              </a:tr>
              <a:tr h="441362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обществознание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61,5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362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история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362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биология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362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физика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362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английский язык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97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782183-407D-44EC-98E6-DD22A04E9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882" y="387121"/>
            <a:ext cx="11316069" cy="116458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Активность и результативность участия в олимпиадах школьников</a:t>
            </a: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BDEF3F-403B-4A1C-8F76-3F116AEC7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65" y="1689358"/>
            <a:ext cx="11316069" cy="4287915"/>
          </a:xfrm>
        </p:spPr>
        <p:txBody>
          <a:bodyPr>
            <a:normAutofit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Олимпиада младших школьников:</a:t>
            </a:r>
          </a:p>
          <a:p>
            <a:pPr marL="514350" indent="-285750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220 участий в школьном этапе; </a:t>
            </a:r>
          </a:p>
          <a:p>
            <a:pPr marL="514350" indent="-285750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учебные предметы: русский язык и литературное чтение, математика, окружающий мир, английский язык;</a:t>
            </a:r>
          </a:p>
          <a:p>
            <a:pPr marL="514350" indent="-285750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5 победителей и 9 призеров; </a:t>
            </a:r>
          </a:p>
          <a:p>
            <a:pPr marL="514350" indent="-285750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 муниципальный этап вышли 3 человека и состоялось 14 участий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130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782183-407D-44EC-98E6-DD22A04E9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555" y="248575"/>
            <a:ext cx="11444572" cy="125175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Активность и результативность участия в олимпиадах школьников</a:t>
            </a: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BDEF3F-403B-4A1C-8F76-3F116AEC7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555" y="1500328"/>
            <a:ext cx="11626789" cy="48294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Всероссийская олимпиада школьников: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135 обучающихся приняли участие в школьном этапе (</a:t>
            </a:r>
            <a:r>
              <a:rPr lang="ru-RU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21,4%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самая массовая - 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олимпиада по математике (</a:t>
            </a:r>
            <a:r>
              <a:rPr lang="ru-RU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82 обучающихся (60,7% )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определено 18 победителей (</a:t>
            </a:r>
            <a:r>
              <a:rPr lang="ru-RU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13,3%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и 23 призера (</a:t>
            </a:r>
            <a:r>
              <a:rPr lang="ru-RU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17%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одготовили победителей и призеров 8 педагогов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Михалевич Е.И., Пархоменко Т.Н., Олейник В.А., Степанычева С.И., Горчакова Е.В., Рябчикова О.В., </a:t>
            </a:r>
            <a:r>
              <a:rPr lang="ru-RU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Наличкина</a:t>
            </a:r>
            <a:r>
              <a:rPr lang="ru-RU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М.Ю., </a:t>
            </a:r>
            <a:r>
              <a:rPr lang="ru-RU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Куранова</a:t>
            </a:r>
            <a:r>
              <a:rPr lang="ru-RU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Е.Ю.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 обучающихся приняли участие в 6 олимпиадах муниципального этапа (</a:t>
            </a:r>
            <a:r>
              <a:rPr lang="ru-RU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физика, химия, литература, обществознание, история и ОБЖ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 обучающихся стали призерами муниципального этапа олимпиады по истории (Дымова У., </a:t>
            </a:r>
            <a:r>
              <a:rPr lang="ru-RU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Чекмасова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П., 8 «б», </a:t>
            </a:r>
            <a:r>
              <a:rPr lang="ru-RU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учитель - </a:t>
            </a:r>
            <a:r>
              <a:rPr lang="ru-RU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Пархоменко Т.Н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36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en-US" sz="4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on-line</a:t>
            </a:r>
            <a:r>
              <a:rPr lang="ru-RU" sz="4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олимпиадах школьников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0070" y="1825624"/>
            <a:ext cx="10793730" cy="455231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«Русский медвежонок»</a:t>
            </a:r>
          </a:p>
          <a:p>
            <a:r>
              <a:rPr lang="ru-RU" b="1" dirty="0"/>
              <a:t>«Кенгуру»</a:t>
            </a:r>
          </a:p>
          <a:p>
            <a:r>
              <a:rPr lang="ru-RU" b="1" dirty="0"/>
              <a:t>«Астра»</a:t>
            </a:r>
          </a:p>
          <a:p>
            <a:r>
              <a:rPr lang="ru-RU" b="1" dirty="0"/>
              <a:t>«Золотое Руно»</a:t>
            </a:r>
          </a:p>
          <a:p>
            <a:r>
              <a:rPr lang="ru-RU" dirty="0"/>
              <a:t>«КИТ»</a:t>
            </a:r>
          </a:p>
          <a:p>
            <a:r>
              <a:rPr lang="ru-RU" b="1" dirty="0"/>
              <a:t>«</a:t>
            </a:r>
            <a:r>
              <a:rPr lang="ru-RU" b="1" dirty="0" err="1"/>
              <a:t>Политоринг</a:t>
            </a:r>
            <a:r>
              <a:rPr lang="ru-RU" b="1" dirty="0"/>
              <a:t>» осень</a:t>
            </a:r>
          </a:p>
          <a:p>
            <a:r>
              <a:rPr lang="ru-RU" b="1" dirty="0"/>
              <a:t>«</a:t>
            </a:r>
            <a:r>
              <a:rPr lang="ru-RU" b="1" dirty="0" err="1"/>
              <a:t>Политоринг</a:t>
            </a:r>
            <a:r>
              <a:rPr lang="ru-RU" b="1" dirty="0"/>
              <a:t>» весна</a:t>
            </a:r>
          </a:p>
          <a:p>
            <a:r>
              <a:rPr lang="ru-RU" dirty="0"/>
              <a:t>«Человек и природа»</a:t>
            </a:r>
          </a:p>
          <a:p>
            <a:r>
              <a:rPr lang="ru-RU" dirty="0"/>
              <a:t>«</a:t>
            </a:r>
            <a:r>
              <a:rPr lang="ru-RU" dirty="0" err="1"/>
              <a:t>Учи.ру</a:t>
            </a:r>
            <a:r>
              <a:rPr lang="ru-RU" dirty="0"/>
              <a:t>»</a:t>
            </a:r>
          </a:p>
          <a:p>
            <a:r>
              <a:rPr lang="ru-RU" b="1" dirty="0" err="1"/>
              <a:t>Яндекс</a:t>
            </a:r>
            <a:r>
              <a:rPr lang="ru-RU" b="1" dirty="0"/>
              <a:t>  Учебник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957B15-DF42-419D-A366-4EE586B8D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Оценка востребованности выпускников </a:t>
            </a:r>
            <a:endParaRPr lang="ru-RU" sz="40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44B9831-5ACA-4E14-90A3-D7BB5FA8D9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690689"/>
          <a:ext cx="10515603" cy="3758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964">
                  <a:extLst>
                    <a:ext uri="{9D8B030D-6E8A-4147-A177-3AD203B41FA5}">
                      <a16:colId xmlns:a16="http://schemas.microsoft.com/office/drawing/2014/main" val="321097175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139603900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464471568"/>
                    </a:ext>
                  </a:extLst>
                </a:gridCol>
                <a:gridCol w="1105606">
                  <a:extLst>
                    <a:ext uri="{9D8B030D-6E8A-4147-A177-3AD203B41FA5}">
                      <a16:colId xmlns:a16="http://schemas.microsoft.com/office/drawing/2014/main" val="2840141054"/>
                    </a:ext>
                  </a:extLst>
                </a:gridCol>
                <a:gridCol w="1762285">
                  <a:extLst>
                    <a:ext uri="{9D8B030D-6E8A-4147-A177-3AD203B41FA5}">
                      <a16:colId xmlns:a16="http://schemas.microsoft.com/office/drawing/2014/main" val="788976432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4081448413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3106013252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932493598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1620659804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965337837"/>
                    </a:ext>
                  </a:extLst>
                </a:gridCol>
              </a:tblGrid>
              <a:tr h="501580"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выпуска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школа</a:t>
                      </a:r>
                      <a:endParaRPr lang="ru-RU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476013"/>
                  </a:ext>
                </a:extLst>
              </a:tr>
              <a:tr h="2755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Перешли в 10-й класс Школы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Перешли в 10-й класс другой ОО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Поступили в</a:t>
                      </a:r>
                      <a:b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профессиональную</a:t>
                      </a:r>
                      <a:b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сего</a:t>
                      </a:r>
                      <a:endParaRPr lang="ru-RU"/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Поступили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 ВУЗ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Поступили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</a:t>
                      </a:r>
                      <a:b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профессиональную</a:t>
                      </a:r>
                      <a:b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Устроились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работу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Другое</a:t>
                      </a:r>
                    </a:p>
                  </a:txBody>
                  <a:tcPr marL="47625" marR="47625" marT="47625" marB="476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908398"/>
                  </a:ext>
                </a:extLst>
              </a:tr>
              <a:tr h="501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dirty="0"/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417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186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07A30FF-09E3-4BE1-8179-F9B4C74A1C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Воспитательная работа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502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2A5080-6110-43DC-B38A-F2A45C8A7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Общие сведения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29CE38-A180-49FF-9B61-7D6EEC41F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0108"/>
            <a:ext cx="11065164" cy="515389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01.09.2021 средняя школа № 6 реализует рабочую программу воспитания и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календарный план воспитательной работы, которые являются частью основных образовательных программ начального общего, основного общего и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среднего общего образования.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400" b="1" dirty="0">
                <a:solidFill>
                  <a:srgbClr val="000000"/>
                </a:solidFill>
              </a:rPr>
              <a:t>Цель программы</a:t>
            </a:r>
            <a:r>
              <a:rPr lang="ru-RU" sz="2400" dirty="0">
                <a:solidFill>
                  <a:srgbClr val="000000"/>
                </a:solidFill>
              </a:rPr>
              <a:t>: обеспечение позитивной динамики развития личности ребёнка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400" dirty="0">
                <a:solidFill>
                  <a:srgbClr val="000000"/>
                </a:solidFill>
              </a:rPr>
              <a:t>Направления воспитательной работы: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</a:rPr>
              <a:t>Общешкольные дела;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</a:rPr>
              <a:t>Внеурочная деятельность;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</a:rPr>
              <a:t>Дополнительное образование;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</a:rPr>
              <a:t>Участие в мероприятиях различного уровня;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</a:rPr>
              <a:t>Поддержка общественных объединений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28843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2F969-39FA-4BA7-B05D-FA43CA83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473" y="300181"/>
            <a:ext cx="10515600" cy="76171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Общешкольные традиционные дела:</a:t>
            </a: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434AEA-C47F-4B80-8687-DFD46F2BA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204"/>
            <a:ext cx="10515600" cy="4667759"/>
          </a:xfrm>
        </p:spPr>
        <p:txBody>
          <a:bodyPr>
            <a:normAutofit lnSpcReduction="10000"/>
          </a:bodyPr>
          <a:lstStyle/>
          <a:p>
            <a:pPr indent="457200" algn="just"/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Линейка для обучающихся 1-х и 11-х классов, посвященная Дню Знаний «Школа приветствует ребят!»;</a:t>
            </a:r>
          </a:p>
          <a:p>
            <a:pPr indent="457200" algn="just"/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Турслет-2021;</a:t>
            </a:r>
          </a:p>
          <a:p>
            <a:pPr indent="457200" algn="just"/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фестиваль творчества «Салют талантов» (прошел в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формате);</a:t>
            </a:r>
          </a:p>
          <a:p>
            <a:pPr indent="457200" algn="just"/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конкурс чтецов;</a:t>
            </a:r>
            <a:endParaRPr lang="ru-RU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новогодние мероприятия;</a:t>
            </a:r>
            <a:endParaRPr lang="ru-RU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зимняя спортивно-интеллектуальная игра «Снежный ком»;</a:t>
            </a:r>
            <a:endParaRPr lang="ru-RU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месячники по профилактике дорожно-транспортного травматизма и правонарушений;</a:t>
            </a:r>
          </a:p>
          <a:p>
            <a:pPr indent="457200" algn="just"/>
            <a:r>
              <a: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Линейка, посвящённая Дню Победы;</a:t>
            </a:r>
          </a:p>
          <a:p>
            <a:pPr indent="457200" algn="just"/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праздник прощания с начальной школой и праздник последнего звонка.</a:t>
            </a:r>
            <a:endParaRPr lang="ru-RU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6807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8D51A0-01D4-D5BF-4A86-1B1690805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926"/>
            <a:ext cx="10515600" cy="5123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Направления внеурочной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8F6469-F20C-C888-602E-FE6AD3640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564" y="674256"/>
            <a:ext cx="11628581" cy="618374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ru-RU" b="1" dirty="0"/>
              <a:t>Создано 110 групп:</a:t>
            </a:r>
          </a:p>
          <a:p>
            <a:pPr>
              <a:lnSpc>
                <a:spcPct val="160000"/>
              </a:lnSpc>
            </a:pPr>
            <a:r>
              <a:rPr lang="ru-RU" sz="3400" dirty="0"/>
              <a:t>Интеллектуальная направленность </a:t>
            </a:r>
            <a:r>
              <a:rPr lang="ru-RU" dirty="0"/>
              <a:t>(«</a:t>
            </a:r>
            <a:r>
              <a:rPr lang="ru-RU" dirty="0" err="1"/>
              <a:t>Читалия</a:t>
            </a:r>
            <a:r>
              <a:rPr lang="ru-RU" dirty="0"/>
              <a:t>», «</a:t>
            </a:r>
            <a:r>
              <a:rPr lang="ru-RU" dirty="0" err="1"/>
              <a:t>МиллиМэтры</a:t>
            </a:r>
            <a:r>
              <a:rPr lang="ru-RU" dirty="0"/>
              <a:t>», «Проектная деятельность», «Математика вокруг нас» и др.);</a:t>
            </a:r>
          </a:p>
          <a:p>
            <a:pPr>
              <a:lnSpc>
                <a:spcPct val="160000"/>
              </a:lnSpc>
            </a:pPr>
            <a:r>
              <a:rPr lang="ru-RU" sz="3400" dirty="0"/>
              <a:t>Социальная направленность </a:t>
            </a:r>
            <a:r>
              <a:rPr lang="ru-RU" dirty="0"/>
              <a:t>(«Я и безопасный мир», «Я в мире профессий», «Шестерёнка» и др.);</a:t>
            </a:r>
          </a:p>
          <a:p>
            <a:pPr>
              <a:lnSpc>
                <a:spcPct val="160000"/>
              </a:lnSpc>
            </a:pPr>
            <a:r>
              <a:rPr lang="ru-RU" sz="3400" dirty="0"/>
              <a:t>Духовно-нравственная направленность </a:t>
            </a:r>
            <a:r>
              <a:rPr lang="ru-RU" dirty="0"/>
              <a:t>(«Культурный норматив школьника»);</a:t>
            </a:r>
          </a:p>
          <a:p>
            <a:pPr>
              <a:lnSpc>
                <a:spcPct val="160000"/>
              </a:lnSpc>
            </a:pPr>
            <a:r>
              <a:rPr lang="ru-RU" sz="3400" dirty="0"/>
              <a:t>Общекультурная направленность </a:t>
            </a:r>
            <a:r>
              <a:rPr lang="ru-RU" dirty="0"/>
              <a:t>(«Маленький мастер», «Звонкие голоса», «Палитра чудес»);</a:t>
            </a:r>
          </a:p>
          <a:p>
            <a:pPr>
              <a:lnSpc>
                <a:spcPct val="160000"/>
              </a:lnSpc>
            </a:pPr>
            <a:r>
              <a:rPr lang="ru-RU" sz="3400" dirty="0"/>
              <a:t>Спортивно-оздоровительная направленность </a:t>
            </a:r>
            <a:r>
              <a:rPr lang="ru-RU" dirty="0"/>
              <a:t>(«Спортивные игры. Элементы баскетбола», «Спортивные игры. Элементы волейбола»);</a:t>
            </a:r>
          </a:p>
          <a:p>
            <a:pPr>
              <a:lnSpc>
                <a:spcPct val="160000"/>
              </a:lnSpc>
            </a:pPr>
            <a:r>
              <a:rPr lang="ru-RU" sz="3400" dirty="0"/>
              <a:t>Коррекционная направленность </a:t>
            </a:r>
            <a:r>
              <a:rPr lang="ru-RU" dirty="0"/>
              <a:t>(«</a:t>
            </a:r>
            <a:r>
              <a:rPr lang="ru-RU" dirty="0" err="1"/>
              <a:t>Логоритмика</a:t>
            </a:r>
            <a:r>
              <a:rPr lang="ru-RU" dirty="0"/>
              <a:t>», «</a:t>
            </a:r>
            <a:r>
              <a:rPr lang="ru-RU" dirty="0" err="1"/>
              <a:t>Логокоррекция</a:t>
            </a:r>
            <a:r>
              <a:rPr lang="ru-RU" dirty="0"/>
              <a:t>», «Произношение», «Нейропсихологическая коррекция нарушений устной речи» и др.)</a:t>
            </a:r>
          </a:p>
        </p:txBody>
      </p:sp>
    </p:spTree>
    <p:extLst>
      <p:ext uri="{BB962C8B-B14F-4D97-AF65-F5344CB8AC3E}">
        <p14:creationId xmlns:p14="http://schemas.microsoft.com/office/powerpoint/2010/main" val="38125669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84162-C836-44AF-A881-F33F8C656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129"/>
            <a:ext cx="10515600" cy="82168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Дополнительное образование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720F75-48A9-4C29-A84D-B063F63FD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327" y="1080655"/>
            <a:ext cx="11536218" cy="5504871"/>
          </a:xfrm>
        </p:spPr>
        <p:txBody>
          <a:bodyPr>
            <a:normAutofit fontScale="62500" lnSpcReduction="20000"/>
          </a:bodyPr>
          <a:lstStyle/>
          <a:p>
            <a:pPr indent="0">
              <a:buNone/>
            </a:pPr>
            <a:r>
              <a:rPr lang="ru-RU" sz="3800" dirty="0"/>
              <a:t>1. Направленность программ</a:t>
            </a:r>
            <a:endParaRPr lang="ru-RU" sz="38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Художественная (2 группы);</a:t>
            </a:r>
            <a:endParaRPr lang="ru-RU" sz="2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физкультурно-оздоровительная (4 группы);</a:t>
            </a:r>
            <a:endParaRPr lang="ru-RU" sz="2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социально-педагогическая (2 группы</a:t>
            </a:r>
            <a:r>
              <a:rPr lang="ru-RU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800" dirty="0"/>
              <a:t>2. Социальные партнёры</a:t>
            </a:r>
          </a:p>
          <a:p>
            <a:r>
              <a:rPr lang="ru-RU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МОУ ДО Детский экологический центр «Родник» (кружок «Домашняя кулинария») </a:t>
            </a:r>
          </a:p>
          <a:p>
            <a:r>
              <a:rPr lang="ru-RU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ГОАУ ДО ЯО ЦДЮ (секция «Дзюдо») </a:t>
            </a:r>
          </a:p>
          <a:p>
            <a:r>
              <a:rPr lang="ru-RU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МОУ ДО «Дом детского творчества Фрунзенского района» (объединение «Мастер без границ») </a:t>
            </a:r>
          </a:p>
          <a:p>
            <a:r>
              <a:rPr lang="ru-RU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МОУ ДО Станция туризма и экскурсий «Абрис» (секция «Юные инструкторы туризма»)</a:t>
            </a:r>
          </a:p>
          <a:p>
            <a:r>
              <a:rPr lang="ru-RU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МУ «Спортивная школа № 22» (секция «Каратэ»)</a:t>
            </a:r>
          </a:p>
          <a:p>
            <a:r>
              <a:rPr lang="ru-RU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ЦВР «Глория» (объединение «</a:t>
            </a:r>
            <a:r>
              <a:rPr lang="ru-RU" sz="2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Профпробы</a:t>
            </a:r>
            <a:r>
              <a:rPr lang="ru-RU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»)</a:t>
            </a:r>
          </a:p>
          <a:p>
            <a:r>
              <a:rPr lang="ru-RU" sz="2900" dirty="0">
                <a:solidFill>
                  <a:srgbClr val="000000"/>
                </a:solidFill>
                <a:ea typeface="Times New Roman" panose="02020603050405020304" pitchFamily="18" charset="0"/>
              </a:rPr>
              <a:t>ЦВР «Приоритет» (секция «Акробатика»)</a:t>
            </a:r>
            <a:endParaRPr lang="ru-RU" sz="29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3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По итогам 2021 года охват детей, занятых дополнительным образованием через сертификат ПФДО, составил 86%</a:t>
            </a:r>
            <a:endParaRPr lang="ru-RU" sz="3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64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73F01-0335-4531-98C0-8C78F0F5D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979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Общая характеристика учреждения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5E0C45E-C2C0-CD6C-936F-F9C67A41CB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286607"/>
              </p:ext>
            </p:extLst>
          </p:nvPr>
        </p:nvGraphicFramePr>
        <p:xfrm>
          <a:off x="574766" y="1293223"/>
          <a:ext cx="10779034" cy="503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7633">
                  <a:extLst>
                    <a:ext uri="{9D8B030D-6E8A-4147-A177-3AD203B41FA5}">
                      <a16:colId xmlns:a16="http://schemas.microsoft.com/office/drawing/2014/main" val="851994452"/>
                    </a:ext>
                  </a:extLst>
                </a:gridCol>
                <a:gridCol w="7561401">
                  <a:extLst>
                    <a:ext uri="{9D8B030D-6E8A-4147-A177-3AD203B41FA5}">
                      <a16:colId xmlns:a16="http://schemas.microsoft.com/office/drawing/2014/main" val="2796039150"/>
                    </a:ext>
                  </a:extLst>
                </a:gridCol>
              </a:tblGrid>
              <a:tr h="414706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Тип, вид, статус учреждения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общеобразовательное учреждение, бюджетное, муниципальное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944919"/>
                  </a:ext>
                </a:extLst>
              </a:tr>
              <a:tr h="1329332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Лицензия на осуществление образовательной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От 30 декабря 2015 г. № 503/15, серия 76Л02 № 0000758, выдана ДО ЯО на уровни образования начальное, основное и среднее общее образование; дополнительное образование детей и взрослых.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Срок действия - бессрочно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692643"/>
                  </a:ext>
                </a:extLst>
              </a:tr>
              <a:tr h="1329332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Свидетельство о государственной аккредитации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От 30 декабря 2015 г. № 205/15, серия 76А01 № 0000260, выдано ДО ЯО на уровни образования начальное, основное и среднее общее образование. 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Срок действия – до 28.01.2026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938089"/>
                  </a:ext>
                </a:extLst>
              </a:tr>
              <a:tr h="414706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Филиалы и отделения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Отсутствуют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940733"/>
                  </a:ext>
                </a:extLst>
              </a:tr>
              <a:tr h="414706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Сайт школы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hlinkClick r:id="rId2"/>
                        </a:rPr>
                        <a:t>https://school6.edu.yar.ru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182398"/>
                  </a:ext>
                </a:extLst>
              </a:tr>
              <a:tr h="715794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Учредитель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Мэрия г. Ярославля в лице департамента образования мэрии города Ярославля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053359"/>
                  </a:ext>
                </a:extLst>
              </a:tr>
              <a:tr h="414706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Язык обучения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Русский язык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122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3048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564895-1D09-5E81-12DF-DC5CEAB02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60" y="0"/>
            <a:ext cx="11058236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Наши достижения в 2021-2022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734001-0661-5A3B-6891-57F71C450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527" y="1440873"/>
            <a:ext cx="11279907" cy="5126182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1 место </a:t>
            </a:r>
            <a:r>
              <a:rPr lang="ru-RU" dirty="0"/>
              <a:t>в районном конкурсе «Цветами славен наш район» (</a:t>
            </a:r>
            <a:r>
              <a:rPr lang="ru-RU" dirty="0" err="1"/>
              <a:t>БалашинаГ.П</a:t>
            </a:r>
            <a:r>
              <a:rPr lang="ru-RU" dirty="0"/>
              <a:t>.);</a:t>
            </a:r>
          </a:p>
          <a:p>
            <a:r>
              <a:rPr lang="ru-RU" b="1" dirty="0"/>
              <a:t>3 место </a:t>
            </a:r>
            <a:r>
              <a:rPr lang="ru-RU" dirty="0"/>
              <a:t>в городском конкурсе «Наш любимый школьный двор» (</a:t>
            </a:r>
            <a:r>
              <a:rPr lang="ru-RU" dirty="0" err="1"/>
              <a:t>Балашина</a:t>
            </a:r>
            <a:r>
              <a:rPr lang="ru-RU" dirty="0"/>
              <a:t> Г.П. );</a:t>
            </a:r>
          </a:p>
          <a:p>
            <a:r>
              <a:rPr lang="ru-RU" b="1" dirty="0"/>
              <a:t>1 место </a:t>
            </a:r>
            <a:r>
              <a:rPr lang="ru-RU" dirty="0"/>
              <a:t>в городском конкурсе «Волшебный мир цвета и красок» (Бедарев А., 1 «б», учитель Ткачева Н.Н.);</a:t>
            </a:r>
          </a:p>
          <a:p>
            <a:r>
              <a:rPr lang="ru-RU" b="1" dirty="0"/>
              <a:t>1,2,3 места</a:t>
            </a:r>
            <a:r>
              <a:rPr lang="en-US" b="1" dirty="0"/>
              <a:t> </a:t>
            </a:r>
            <a:r>
              <a:rPr lang="ru-RU" dirty="0"/>
              <a:t>в </a:t>
            </a:r>
            <a:r>
              <a:rPr lang="en-US" dirty="0"/>
              <a:t>IX</a:t>
            </a:r>
            <a:r>
              <a:rPr lang="ru-RU" dirty="0"/>
              <a:t> Международном конкурсе «Гордость страны» (</a:t>
            </a:r>
            <a:r>
              <a:rPr lang="ru-RU" dirty="0" err="1"/>
              <a:t>Роор</a:t>
            </a:r>
            <a:r>
              <a:rPr lang="ru-RU" dirty="0"/>
              <a:t> М., 6 «б», учитель Олейник В.А.);</a:t>
            </a:r>
          </a:p>
          <a:p>
            <a:r>
              <a:rPr lang="ru-RU" b="1" dirty="0"/>
              <a:t>3 место </a:t>
            </a:r>
            <a:r>
              <a:rPr lang="ru-RU" dirty="0"/>
              <a:t>в районном конкурсе «Перезвон талантов» (Круглова А., </a:t>
            </a:r>
            <a:r>
              <a:rPr lang="ru-RU" dirty="0" err="1"/>
              <a:t>Радис</a:t>
            </a:r>
            <a:r>
              <a:rPr lang="ru-RU" dirty="0"/>
              <a:t> А., 8 «а», учитель </a:t>
            </a:r>
            <a:r>
              <a:rPr lang="ru-RU" dirty="0" err="1"/>
              <a:t>Радис</a:t>
            </a:r>
            <a:r>
              <a:rPr lang="ru-RU" dirty="0"/>
              <a:t> А.В.);</a:t>
            </a:r>
          </a:p>
          <a:p>
            <a:r>
              <a:rPr lang="ru-RU" sz="2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место </a:t>
            </a:r>
            <a:r>
              <a:rPr lang="ru-RU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 итогам серии городских образовательных семинаров «Технология добра» (волонтерский отряд «Шестерёнка», учитель Куренная А.А.)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444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938C6-784D-4DBF-B87D-D58DC2C24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743"/>
            <a:ext cx="10515600" cy="74323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Волонтёрская деятельность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26B907-5983-408D-8A67-BC5EC3FC1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890" y="858982"/>
            <a:ext cx="11688964" cy="5690408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Акция «Добрые крышечки»</a:t>
            </a:r>
          </a:p>
          <a:p>
            <a:r>
              <a:rPr lang="ru-RU" sz="4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Акция «Открытка учителю»</a:t>
            </a:r>
          </a:p>
          <a:p>
            <a:r>
              <a:rPr lang="ru-RU" sz="4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Акция «Поможем животным вместе»</a:t>
            </a:r>
          </a:p>
          <a:p>
            <a:r>
              <a:rPr lang="ru-RU" sz="4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Акция «Снежный десант»</a:t>
            </a:r>
          </a:p>
          <a:p>
            <a:r>
              <a:rPr lang="ru-RU" sz="4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Акция «Бумажный бум»</a:t>
            </a:r>
          </a:p>
          <a:p>
            <a:r>
              <a:rPr lang="ru-RU" sz="4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Акция-профилактика «Зелёный свет»</a:t>
            </a:r>
          </a:p>
          <a:p>
            <a:r>
              <a:rPr lang="ru-RU" sz="4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Акция «Закрой окно - в доме маленький ребёнок!»</a:t>
            </a:r>
          </a:p>
          <a:p>
            <a:r>
              <a:rPr lang="ru-RU" sz="4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Акция «Пристегни самое дорогое»</a:t>
            </a:r>
          </a:p>
          <a:p>
            <a:r>
              <a:rPr lang="ru-RU" sz="4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Акция «Подари книгу»</a:t>
            </a:r>
          </a:p>
          <a:p>
            <a:r>
              <a:rPr lang="ru-RU" sz="4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Акция «Марафон добрых дел»</a:t>
            </a:r>
          </a:p>
          <a:p>
            <a:r>
              <a:rPr lang="ru-RU" sz="4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Спортивное мероприятие «</a:t>
            </a:r>
            <a:r>
              <a:rPr lang="ru-RU" sz="4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ЗаБег.РФ</a:t>
            </a:r>
            <a:r>
              <a:rPr lang="ru-RU" sz="4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4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Акция «Оказание помощи жителям Луганска и </a:t>
            </a:r>
            <a:r>
              <a:rPr lang="ru-RU" sz="4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Донбаса</a:t>
            </a:r>
            <a:r>
              <a:rPr lang="ru-RU" sz="4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4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Сбор подарков к Новому году для детей онкогематологического отделения ОДКБ №3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400" b="1" i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БЛАГОДАРНОСТЬ </a:t>
            </a:r>
            <a:r>
              <a:rPr lang="ru-RU" sz="4400" i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 онкогематологического отделения Областной Детской Клинической больницы № 3 за помощь в организации новогоднего праздника для детей, находящихся на лечении</a:t>
            </a:r>
          </a:p>
        </p:txBody>
      </p:sp>
    </p:spTree>
    <p:extLst>
      <p:ext uri="{BB962C8B-B14F-4D97-AF65-F5344CB8AC3E}">
        <p14:creationId xmlns:p14="http://schemas.microsoft.com/office/powerpoint/2010/main" val="66364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44DEF2E-1502-6F01-0830-92E968B3C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0" y="2382982"/>
            <a:ext cx="10515600" cy="1385166"/>
          </a:xfrm>
        </p:spPr>
        <p:txBody>
          <a:bodyPr/>
          <a:lstStyle/>
          <a:p>
            <a:pPr algn="ctr"/>
            <a:r>
              <a:rPr lang="ru-RU" b="1" dirty="0"/>
              <a:t>МТБ школы</a:t>
            </a:r>
          </a:p>
        </p:txBody>
      </p:sp>
    </p:spTree>
    <p:extLst>
      <p:ext uri="{BB962C8B-B14F-4D97-AF65-F5344CB8AC3E}">
        <p14:creationId xmlns:p14="http://schemas.microsoft.com/office/powerpoint/2010/main" val="37456645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CF10D-23F4-4490-8EAE-3B49C4056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Учебно-методическое и</a:t>
            </a:r>
            <a:r>
              <a:rPr lang="en-US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библиотечно-информационное обеспечение 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469D92-DF52-4576-8E22-3A1788EB4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just"/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объём библиотечного фонда - 18 133 единицы;</a:t>
            </a:r>
          </a:p>
          <a:p>
            <a:pPr indent="457200" algn="just"/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бъём учебного фонда - 7 864 единицы;</a:t>
            </a:r>
          </a:p>
          <a:p>
            <a:pPr indent="457200" algn="just"/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100% обучающихся обеспечены учебниками и 70% дополнительной литературой;</a:t>
            </a:r>
          </a:p>
          <a:p>
            <a:pPr indent="457200" algn="just"/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бращаемость в библиотеку за 2022 год составила 0,53.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поступило 930 единиц учебной литературы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2275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8C351-95D0-4219-98E7-B5C37847E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913" y="240839"/>
            <a:ext cx="10515600" cy="8767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Материально-техническая база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8C5E22-9790-46EA-B427-DC357A90D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736" y="980441"/>
            <a:ext cx="11141364" cy="5499561"/>
          </a:xfrm>
        </p:spPr>
        <p:txBody>
          <a:bodyPr>
            <a:normAutofit fontScale="77500" lnSpcReduction="20000"/>
          </a:bodyPr>
          <a:lstStyle/>
          <a:p>
            <a:pPr indent="266700" algn="just">
              <a:lnSpc>
                <a:spcPct val="12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42 классных комнаты, 11 из них оборудованы стационарными интерактивными досками, 25 - мультимедийными проектами. </a:t>
            </a:r>
          </a:p>
          <a:p>
            <a:pPr indent="266700" algn="just">
              <a:lnSpc>
                <a:spcPct val="12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специализированные кабинеты, в том числе:</a:t>
            </a:r>
            <a:endParaRPr lang="ru-RU" sz="3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114300" lvl="1" indent="-342900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 кабинета информатики;</a:t>
            </a:r>
            <a:endParaRPr lang="ru-RU" sz="3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114300" lvl="1" indent="-342900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кабинет физики;</a:t>
            </a:r>
            <a:endParaRPr lang="ru-RU" sz="3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114300" lvl="1" indent="-342900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кабинет химии;</a:t>
            </a:r>
            <a:endParaRPr lang="ru-RU" sz="3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114300" lvl="1" indent="-342900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кабинет музыки;</a:t>
            </a:r>
            <a:endParaRPr lang="ru-RU" sz="3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2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28 ноутбуков для кабинетов (информатики) и 6 для администрации (по проекту «Цифровая образовательная среда»).</a:t>
            </a:r>
            <a:r>
              <a:rPr lang="en-US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ru-RU" sz="36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2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спортивный зал, актовый зал, 2 спортивные площадки (для игры в баскетбол и в футбол) </a:t>
            </a:r>
            <a:endParaRPr lang="ru-RU" sz="3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7700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7C04961-A3D5-3FF2-1D04-DF8BB676E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595" y="1902691"/>
            <a:ext cx="10515600" cy="2022475"/>
          </a:xfrm>
        </p:spPr>
        <p:txBody>
          <a:bodyPr/>
          <a:lstStyle/>
          <a:p>
            <a:pPr algn="ctr"/>
            <a:r>
              <a:rPr lang="ru-RU" b="1" dirty="0"/>
              <a:t>Финансовая деятельность школы</a:t>
            </a:r>
          </a:p>
        </p:txBody>
      </p:sp>
    </p:spTree>
    <p:extLst>
      <p:ext uri="{BB962C8B-B14F-4D97-AF65-F5344CB8AC3E}">
        <p14:creationId xmlns:p14="http://schemas.microsoft.com/office/powerpoint/2010/main" val="19310795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320" y="159385"/>
            <a:ext cx="10515600" cy="78930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Финансовые затраты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823549"/>
              </p:ext>
            </p:extLst>
          </p:nvPr>
        </p:nvGraphicFramePr>
        <p:xfrm>
          <a:off x="502921" y="1200150"/>
          <a:ext cx="11075668" cy="2196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89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649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Период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Областной бюджет (руб.)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Местный бюджет (руб.)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Внебюджет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(руб.)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47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Август-декабрь 2021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9 315 080,16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1 244 800,02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253 235,92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14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Январь-август 2022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20 505 722,00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3 006 200,00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205 532,50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141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Итого: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29 820 802,2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4 251 000,02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458 768,42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059660"/>
              </p:ext>
            </p:extLst>
          </p:nvPr>
        </p:nvGraphicFramePr>
        <p:xfrm>
          <a:off x="541020" y="4095174"/>
          <a:ext cx="11109960" cy="2651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7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7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7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7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60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Период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Областной бюджет (руб.)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Местный бюджет (руб.)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Внебюджет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(руб.)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13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Август-декабрь 2021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8 597 496,00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1 244 800, 02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143 617,00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13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Январь-август 2022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18 902 398,63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2 780 940,19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371 889,33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919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Итого: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27 499 894,6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4 025 740,21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515 506,33 (в том числе за счёт остатка за 2021 год)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11683" y="3648406"/>
            <a:ext cx="3341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Израсходовано: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89120" y="731520"/>
            <a:ext cx="2937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Поступило на счет: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Фонд материального обеспечения (ФМО)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676629"/>
              </p:ext>
            </p:extLst>
          </p:nvPr>
        </p:nvGraphicFramePr>
        <p:xfrm>
          <a:off x="849630" y="2511425"/>
          <a:ext cx="10515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3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1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Период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Размер,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Август-декабрь 2021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285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148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Январь-август 2022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1 085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241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Итого: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1 370 989,5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318" y="0"/>
            <a:ext cx="10515600" cy="104803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Приобретено из средств ФМО (по состоянию на август 2022):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C3670666-301B-E3C5-E49F-0BC042E8B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767797"/>
              </p:ext>
            </p:extLst>
          </p:nvPr>
        </p:nvGraphicFramePr>
        <p:xfrm>
          <a:off x="607291" y="809624"/>
          <a:ext cx="10605654" cy="588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2827">
                  <a:extLst>
                    <a:ext uri="{9D8B030D-6E8A-4147-A177-3AD203B41FA5}">
                      <a16:colId xmlns:a16="http://schemas.microsoft.com/office/drawing/2014/main" val="3231727526"/>
                    </a:ext>
                  </a:extLst>
                </a:gridCol>
                <a:gridCol w="5302827">
                  <a:extLst>
                    <a:ext uri="{9D8B030D-6E8A-4147-A177-3AD203B41FA5}">
                      <a16:colId xmlns:a16="http://schemas.microsoft.com/office/drawing/2014/main" val="2359848469"/>
                    </a:ext>
                  </a:extLst>
                </a:gridCol>
              </a:tblGrid>
              <a:tr h="42089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Приобретено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ФМО</a:t>
                      </a:r>
                      <a:r>
                        <a:rPr lang="ru-RU" sz="2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(областной бюджет),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149254"/>
                  </a:ext>
                </a:extLst>
              </a:tr>
              <a:tr h="420892">
                <a:tc>
                  <a:txBody>
                    <a:bodyPr/>
                    <a:lstStyle/>
                    <a:p>
                      <a:r>
                        <a:rPr lang="ru-RU" sz="2000" dirty="0"/>
                        <a:t>Учебники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299 000,0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000269"/>
                  </a:ext>
                </a:extLst>
              </a:tr>
              <a:tr h="420892">
                <a:tc>
                  <a:txBody>
                    <a:bodyPr/>
                    <a:lstStyle/>
                    <a:p>
                      <a:r>
                        <a:rPr lang="ru-RU" sz="2000" dirty="0"/>
                        <a:t>Проектор с экраном ( 2 шт.)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162 870,0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3042487"/>
                  </a:ext>
                </a:extLst>
              </a:tr>
              <a:tr h="420892">
                <a:tc>
                  <a:txBody>
                    <a:bodyPr/>
                    <a:lstStyle/>
                    <a:p>
                      <a:r>
                        <a:rPr lang="ru-RU" sz="2000" dirty="0"/>
                        <a:t>Школьная доска (</a:t>
                      </a:r>
                      <a:r>
                        <a:rPr lang="ru-RU" sz="2000" dirty="0" err="1"/>
                        <a:t>каб</a:t>
                      </a:r>
                      <a:r>
                        <a:rPr lang="ru-RU" sz="2000" dirty="0"/>
                        <a:t>. 40)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11 400,0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444106"/>
                  </a:ext>
                </a:extLst>
              </a:tr>
              <a:tr h="420892">
                <a:tc>
                  <a:txBody>
                    <a:bodyPr/>
                    <a:lstStyle/>
                    <a:p>
                      <a:r>
                        <a:rPr lang="ru-RU" sz="2000" dirty="0"/>
                        <a:t>Мячи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6 900,0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802834"/>
                  </a:ext>
                </a:extLst>
              </a:tr>
              <a:tr h="420892">
                <a:tc>
                  <a:txBody>
                    <a:bodyPr/>
                    <a:lstStyle/>
                    <a:p>
                      <a:r>
                        <a:rPr lang="ru-RU" sz="2000" dirty="0"/>
                        <a:t>Аттестаты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4 268,0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911453"/>
                  </a:ext>
                </a:extLst>
              </a:tr>
              <a:tr h="414988">
                <a:tc>
                  <a:txBody>
                    <a:bodyPr/>
                    <a:lstStyle/>
                    <a:p>
                      <a:r>
                        <a:rPr lang="ru-RU" sz="2000" dirty="0"/>
                        <a:t>Ученическая мебель ( </a:t>
                      </a:r>
                      <a:r>
                        <a:rPr lang="ru-RU" sz="2000" dirty="0" err="1"/>
                        <a:t>каб</a:t>
                      </a:r>
                      <a:r>
                        <a:rPr lang="ru-RU" sz="2000" dirty="0"/>
                        <a:t>. 21, 26, 40)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177 000,0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07512"/>
                  </a:ext>
                </a:extLst>
              </a:tr>
              <a:tr h="420892">
                <a:tc>
                  <a:txBody>
                    <a:bodyPr/>
                    <a:lstStyle/>
                    <a:p>
                      <a:r>
                        <a:rPr lang="ru-RU" sz="2000" dirty="0"/>
                        <a:t>Стройматериалы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48 697, 70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710977"/>
                  </a:ext>
                </a:extLst>
              </a:tr>
              <a:tr h="420892">
                <a:tc>
                  <a:txBody>
                    <a:bodyPr/>
                    <a:lstStyle/>
                    <a:p>
                      <a:r>
                        <a:rPr lang="ru-RU" sz="2000" dirty="0"/>
                        <a:t>Игрушки (для ГПД)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5 205, 21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557711"/>
                  </a:ext>
                </a:extLst>
              </a:tr>
              <a:tr h="420892">
                <a:tc>
                  <a:txBody>
                    <a:bodyPr/>
                    <a:lstStyle/>
                    <a:p>
                      <a:r>
                        <a:rPr lang="ru-RU" sz="2000" dirty="0"/>
                        <a:t>Ноутбук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42 890,0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331623"/>
                  </a:ext>
                </a:extLst>
              </a:tr>
              <a:tr h="420892">
                <a:tc>
                  <a:txBody>
                    <a:bodyPr/>
                    <a:lstStyle/>
                    <a:p>
                      <a:r>
                        <a:rPr lang="ru-RU" sz="2000" dirty="0"/>
                        <a:t>Стулья ученические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lang="ru-RU" sz="2000" b="1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10,0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554030"/>
                  </a:ext>
                </a:extLst>
              </a:tr>
              <a:tr h="420892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Светильники и лампы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32 645,0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71067"/>
                  </a:ext>
                </a:extLst>
              </a:tr>
              <a:tr h="420892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Канцтовары, хозтовары, сантехника, электрика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105 172,11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372350"/>
                  </a:ext>
                </a:extLst>
              </a:tr>
              <a:tr h="42089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Итого: 974 263,24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9127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2492B9-8A79-4BEF-FEF4-7D7E216F8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Материальное обеспечение: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4255712"/>
            <a:ext cx="10358929" cy="138620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Выполнены работы по установке оконных блоков в учебных кабинетах №№ 14 и 38 на сумму 183 800 руб. за счёт внебюджетных средств (платные образовательные услуги за 2020-2021 и 2021-2022 учебные годы)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C8F4AA4-5533-BC5B-BE0E-15F8CF485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222873"/>
              </p:ext>
            </p:extLst>
          </p:nvPr>
        </p:nvGraphicFramePr>
        <p:xfrm>
          <a:off x="942109" y="1471907"/>
          <a:ext cx="10255020" cy="1952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2866">
                  <a:extLst>
                    <a:ext uri="{9D8B030D-6E8A-4147-A177-3AD203B41FA5}">
                      <a16:colId xmlns:a16="http://schemas.microsoft.com/office/drawing/2014/main" val="767542173"/>
                    </a:ext>
                  </a:extLst>
                </a:gridCol>
                <a:gridCol w="5522154">
                  <a:extLst>
                    <a:ext uri="{9D8B030D-6E8A-4147-A177-3AD203B41FA5}">
                      <a16:colId xmlns:a16="http://schemas.microsoft.com/office/drawing/2014/main" val="815337729"/>
                    </a:ext>
                  </a:extLst>
                </a:gridCol>
              </a:tblGrid>
              <a:tr h="59128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Приобретено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МЗ (муниципальный бюджет), руб.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(за счет экономии средств)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3439211"/>
                  </a:ext>
                </a:extLst>
              </a:tr>
              <a:tr h="366036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Видеодомофон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29 990,00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915663"/>
                  </a:ext>
                </a:extLst>
              </a:tr>
              <a:tr h="410233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Видеокамеры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44 500,00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2180516"/>
                  </a:ext>
                </a:extLst>
              </a:tr>
              <a:tr h="505461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Итого: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74 490,00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24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002B6-C0AB-7062-905A-1DEC5E4A1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Экономические и социальные условия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7AD231-C638-CFA4-27B5-108E0DCE3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9" y="1071418"/>
            <a:ext cx="11046690" cy="5384800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Школа расположена во Фрунзенском районе г. Ярославля, в удобной транспортной доступности;</a:t>
            </a:r>
          </a:p>
          <a:p>
            <a:pPr marL="0" indent="0">
              <a:buNone/>
            </a:pPr>
            <a:endParaRPr lang="ru-RU" sz="2400" dirty="0"/>
          </a:p>
          <a:p>
            <a:pPr algn="just"/>
            <a:r>
              <a:rPr lang="ru-RU" sz="2400" dirty="0"/>
              <a:t>Расположение школы позволяет использовать в образовательной и воспитательной деятельности объекты культуры (детская юношеская библиотека, ДК «Нефтяник», Кинозал в ТК «Шоколад», ДГП </a:t>
            </a:r>
            <a:r>
              <a:rPr lang="ru-RU" sz="2400" dirty="0" err="1"/>
              <a:t>КидБург</a:t>
            </a:r>
            <a:r>
              <a:rPr lang="ru-RU" sz="2400" dirty="0"/>
              <a:t> в ТК «Вернисаж» и др.);</a:t>
            </a:r>
          </a:p>
          <a:p>
            <a:pPr marL="0" indent="0">
              <a:buNone/>
            </a:pPr>
            <a:endParaRPr lang="ru-RU" sz="2400" dirty="0"/>
          </a:p>
          <a:p>
            <a:pPr algn="just"/>
            <a:r>
              <a:rPr lang="ru-RU" sz="2400" dirty="0"/>
              <a:t>Учреждение находится в конкурентной среде (МОУ Гимназия № 1, ГОУ Лицей № 86, МОУ СШ № 18, МОУ СШ № 28, МОУ СШ № 68, МОУ СШ № 12, МОУ СШ № 14), но имеет свои преимущества: обучение в первую смену; достаточное наличие учебных кабинетов; укомплектованность кадров; профессиональный коллектив, умеющий работать с детьми с разными образовательными потребностями и особенностями развития; наличие программы развития и др.</a:t>
            </a:r>
          </a:p>
        </p:txBody>
      </p:sp>
    </p:spTree>
    <p:extLst>
      <p:ext uri="{BB962C8B-B14F-4D97-AF65-F5344CB8AC3E}">
        <p14:creationId xmlns:p14="http://schemas.microsoft.com/office/powerpoint/2010/main" val="10675156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Создание безопасных условий: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4"/>
            <a:ext cx="11150600" cy="4575175"/>
          </a:xfrm>
        </p:spPr>
        <p:txBody>
          <a:bodyPr>
            <a:normAutofit/>
          </a:bodyPr>
          <a:lstStyle/>
          <a:p>
            <a:r>
              <a:rPr lang="ru-RU" dirty="0"/>
              <a:t>Обслуживание АПС, тревожной сигнализации, передача сигнала о пожаре, обучение по охране труда, электро- и пожарной безопасности – 162 619,40 руб.;</a:t>
            </a:r>
          </a:p>
          <a:p>
            <a:r>
              <a:rPr lang="ru-RU" dirty="0"/>
              <a:t>Установка </a:t>
            </a:r>
            <a:r>
              <a:rPr lang="ru-RU" dirty="0" err="1"/>
              <a:t>видеодомофона</a:t>
            </a:r>
            <a:r>
              <a:rPr lang="ru-RU" dirty="0"/>
              <a:t> – 29 990,0 руб.;</a:t>
            </a:r>
          </a:p>
          <a:p>
            <a:r>
              <a:rPr lang="ru-RU" dirty="0"/>
              <a:t>Установка дополнительных камер видеонаблюдения, увеличение объема памяти жесткого диска для хранения информации –  44 500, 0 руб.</a:t>
            </a:r>
          </a:p>
          <a:p>
            <a:pPr algn="r">
              <a:buNone/>
            </a:pPr>
            <a:r>
              <a:rPr lang="ru-RU" b="1" dirty="0"/>
              <a:t>Итого: 237 109,00 руб.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30E541-6244-4E38-A7B7-DE992E485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Вывод: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4ADB6F-5A6D-44D5-BBB1-93FAC7919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9305"/>
            <a:ext cx="10836565" cy="4537386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Школа имеет достаточную инфраструктуру и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позволяет реализовывать образовательные программы в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полном объеме в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соответствии с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ФГОС общего образования.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Школа укомплектована достаточным количеством педагогических и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иных работников, которые соответствуют квалификационным требованиям. </a:t>
            </a:r>
          </a:p>
          <a:p>
            <a:pPr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Однако для обеспечения стабильного качества образования обучающихся требуется повышение  квалификации педагогических работников и совершенствование образовательной среды школы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0132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B750F-BF3E-57D8-8D54-594D3148D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980"/>
            <a:ext cx="10515600" cy="80789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Перспективы на 2022-2023 учебный год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6A89EC-3EDB-5C80-6FDA-02BC477D1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7" y="1016000"/>
            <a:ext cx="11333018" cy="571702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Включение в учебный план учебных предметов, изучаемых на углубленном уровне на уровне СОО;</a:t>
            </a:r>
          </a:p>
          <a:p>
            <a:r>
              <a:rPr lang="ru-RU" dirty="0"/>
              <a:t>Внедрение обновленных ФГОС НОО и ФГОС СОО;</a:t>
            </a:r>
          </a:p>
          <a:p>
            <a:r>
              <a:rPr lang="ru-RU" dirty="0"/>
              <a:t>Проведение дополнительной работы по активизации участия обучающихся в мероприятиях различного уровня;</a:t>
            </a:r>
          </a:p>
          <a:p>
            <a:r>
              <a:rPr lang="ru-RU" dirty="0"/>
              <a:t>Реализовать мероприятия ФП, МИП, МРЦ</a:t>
            </a:r>
          </a:p>
          <a:p>
            <a:pPr algn="just"/>
            <a:r>
              <a:rPr lang="ru-RU" dirty="0"/>
              <a:t>Продолжить реализацию программы воспитания в соответствии с современными требованиями;</a:t>
            </a:r>
          </a:p>
          <a:p>
            <a:pPr algn="just"/>
            <a:r>
              <a:rPr lang="ru-RU" dirty="0"/>
              <a:t>Возрождение школьного самоуправления, реализация общешкольного проекта «Моя Россия»;</a:t>
            </a:r>
          </a:p>
          <a:p>
            <a:r>
              <a:rPr lang="ru-RU" dirty="0"/>
              <a:t>Проведение ремонтных работ в здании школы;</a:t>
            </a:r>
          </a:p>
          <a:p>
            <a:pPr algn="just"/>
            <a:r>
              <a:rPr lang="ru-RU" dirty="0"/>
              <a:t>Приведение территории и здания школы в соответствие требованиям антитеррористической защищённости;</a:t>
            </a:r>
          </a:p>
          <a:p>
            <a:r>
              <a:rPr lang="ru-RU" dirty="0"/>
              <a:t>Продолжить совершенствование материальной среды школы;</a:t>
            </a:r>
          </a:p>
          <a:p>
            <a:pPr algn="just"/>
            <a:r>
              <a:rPr lang="ru-RU" dirty="0"/>
              <a:t>Совершенствование механизмов общественного управления школой</a:t>
            </a:r>
          </a:p>
        </p:txBody>
      </p:sp>
    </p:spTree>
    <p:extLst>
      <p:ext uri="{BB962C8B-B14F-4D97-AF65-F5344CB8AC3E}">
        <p14:creationId xmlns:p14="http://schemas.microsoft.com/office/powerpoint/2010/main" val="2115702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Реализуемые программы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463039"/>
          <a:ext cx="10813868" cy="5160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1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560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Наименование программы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Срок освоения, лет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608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Основная общеобразовательная программа начального общего образования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4 года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608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Основная общеобразовательная программа основного общего образования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5 лет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608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Основная общеобразовательная программа среднего общего образования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2 года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605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Основная адаптированная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</a:rPr>
                        <a:t> программа начального общего образования для детей с ОВЗ, имеющих ТНР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4/5 лет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3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Основная адаптированная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</a:rPr>
                        <a:t> программа начального общего образования для детей с ОВЗ, имеющих ЗПР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4 года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21D4CD-0447-B747-22A9-4C4F74998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Характеристика контингента обучающихся в 2021-2022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90A21D-911E-1C7C-C1D0-DEB0952FE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количество обучающихся на начало учебного года – 627 чел.; </a:t>
            </a:r>
            <a:endParaRPr lang="en-US" dirty="0"/>
          </a:p>
          <a:p>
            <a:r>
              <a:rPr lang="ru-RU" dirty="0"/>
              <a:t>на конец учебного года – 626 чел. </a:t>
            </a:r>
            <a:endParaRPr lang="en-US" dirty="0"/>
          </a:p>
          <a:p>
            <a:r>
              <a:rPr lang="ru-RU" dirty="0"/>
              <a:t>в том числе - дети-инвалиды (6 чел.) и дети с ОВЗ (24 чел.);</a:t>
            </a:r>
          </a:p>
          <a:p>
            <a:r>
              <a:rPr lang="ru-RU" dirty="0"/>
              <a:t>в том числе дети, обучающиеся на дому по медицинским показателям – 3 чел.</a:t>
            </a:r>
          </a:p>
          <a:p>
            <a:r>
              <a:rPr lang="ru-RU" dirty="0"/>
              <a:t>заключено </a:t>
            </a:r>
            <a:r>
              <a:rPr lang="en-US" dirty="0"/>
              <a:t>5</a:t>
            </a:r>
            <a:r>
              <a:rPr lang="ru-RU" dirty="0"/>
              <a:t> договоров на семейную форму обучения (в общий контингент обучающихся не входят)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err="1"/>
              <a:t>Справочно</a:t>
            </a:r>
            <a:r>
              <a:rPr lang="ru-RU" dirty="0"/>
              <a:t>: за предыдущий период – 575 чел. и 570 чел. (соответственно)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966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B2E025-1DBD-48F1-ACB7-F9F78A124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Обучение детей с ограниченными возможностями здоровья (далее – ОВЗ)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C541BD-58F6-4900-B2C3-FC0031893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59" y="1690688"/>
            <a:ext cx="11114842" cy="493205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школе созданы специальные  условия для получения образования обучающимися с ОВЗ: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специальных коррекционных классах (1 «г», 2 «г»); 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инклюзивно в общеобразовательных классах. </a:t>
            </a:r>
          </a:p>
          <a:p>
            <a:pPr algn="just">
              <a:lnSpc>
                <a:spcPct val="100000"/>
              </a:lnSpc>
            </a:pPr>
            <a:endParaRPr lang="ru-RU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Категории обучающихся с ОВЗ в 2021-2022 учебном году:</a:t>
            </a:r>
          </a:p>
          <a:p>
            <a:pPr marL="342900" lvl="0" indent="-342900">
              <a:lnSpc>
                <a:spcPct val="10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 тяжелыми нарушениями речи – 12 чел. (1,92%);</a:t>
            </a:r>
          </a:p>
          <a:p>
            <a:pPr marL="342900" lvl="0" indent="-342900">
              <a:lnSpc>
                <a:spcPct val="10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нарушениями опорно-двигательного аппарата – 6 чел. (0,96 %);</a:t>
            </a:r>
          </a:p>
          <a:p>
            <a:pPr marL="342900" lvl="0" indent="-342900">
              <a:lnSpc>
                <a:spcPct val="10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задержкой психического развития – 6 чел. (0,96%)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86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E40E64-7DFB-4620-9995-FD3296E04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515" y="153833"/>
            <a:ext cx="11398928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Общая численность обучающихся в 2021-2022 году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969ADE8-0630-4EAD-B95F-0025950CA4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132764"/>
              </p:ext>
            </p:extLst>
          </p:nvPr>
        </p:nvGraphicFramePr>
        <p:xfrm>
          <a:off x="467557" y="1479396"/>
          <a:ext cx="11256886" cy="4442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8443">
                  <a:extLst>
                    <a:ext uri="{9D8B030D-6E8A-4147-A177-3AD203B41FA5}">
                      <a16:colId xmlns:a16="http://schemas.microsoft.com/office/drawing/2014/main" val="1360890713"/>
                    </a:ext>
                  </a:extLst>
                </a:gridCol>
                <a:gridCol w="5628443">
                  <a:extLst>
                    <a:ext uri="{9D8B030D-6E8A-4147-A177-3AD203B41FA5}">
                      <a16:colId xmlns:a16="http://schemas.microsoft.com/office/drawing/2014/main" val="1419040126"/>
                    </a:ext>
                  </a:extLst>
                </a:gridCol>
              </a:tblGrid>
              <a:tr h="12009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образовательной программы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обучающихся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07103"/>
                  </a:ext>
                </a:extLst>
              </a:tr>
              <a:tr h="9184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образовательная программа начального общего образования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382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963485"/>
                  </a:ext>
                </a:extLst>
              </a:tr>
              <a:tr h="723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образовательная программа основного общего образования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622109"/>
                  </a:ext>
                </a:extLst>
              </a:tr>
              <a:tr h="723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общеобразовательная программа среднего общего образования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035792"/>
                  </a:ext>
                </a:extLst>
              </a:tr>
              <a:tr h="4238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627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4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449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82403-55AE-369F-C235-4AEE0ADF3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изменения количества обучающихся в сравнении с предыдущим периодом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EFECE38-DE94-1F5C-C6A5-D2D309EAA0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9092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12977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2838</Words>
  <Application>Microsoft Office PowerPoint</Application>
  <PresentationFormat>Широкоэкранный</PresentationFormat>
  <Paragraphs>627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9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Публичный доклад муниципального общеобразовательного учреждения «Средняя школа № 6 имени Подвойского»  о деятельности за 2021-2022 учебный год</vt:lpstr>
      <vt:lpstr>Общие сведения</vt:lpstr>
      <vt:lpstr>Общая характеристика учреждения</vt:lpstr>
      <vt:lpstr>Экономические и социальные условия</vt:lpstr>
      <vt:lpstr>Реализуемые программы</vt:lpstr>
      <vt:lpstr>Характеристика контингента обучающихся в 2021-2022 учебном году</vt:lpstr>
      <vt:lpstr>Обучение детей с ограниченными возможностями здоровья (далее – ОВЗ)</vt:lpstr>
      <vt:lpstr>Общая численность обучающихся в 2021-2022 году</vt:lpstr>
      <vt:lpstr>Динамика изменения количества обучающихся в сравнении с предыдущим периодом</vt:lpstr>
      <vt:lpstr>Кадровый состав</vt:lpstr>
      <vt:lpstr>Развитие кадрового потенциала</vt:lpstr>
      <vt:lpstr>Приоритетные направления развития школы за отчётный период</vt:lpstr>
      <vt:lpstr>Оценка качества подготовки обучающихся </vt:lpstr>
      <vt:lpstr>Результаты освоения учащимися ОП НОО  в 2021-2022 учебном году</vt:lpstr>
      <vt:lpstr>Выводы:</vt:lpstr>
      <vt:lpstr>Результаты освоения учащимися ОП ООО  в 2021-2022 учебном году</vt:lpstr>
      <vt:lpstr>Выводы:</vt:lpstr>
      <vt:lpstr>Результаты освоения ОП СОО  в 2021-2022 учебном году</vt:lpstr>
      <vt:lpstr>Результаты ГИА в форме ОГЭ (9 класс)</vt:lpstr>
      <vt:lpstr>Результаты ГИА в форме ЕГЭ (11 класс)</vt:lpstr>
      <vt:lpstr>Активность и результативность участия в олимпиадах школьников</vt:lpstr>
      <vt:lpstr>Активность и результативность участия в олимпиадах школьников</vt:lpstr>
      <vt:lpstr>Участие в on-line олимпиадах школьников</vt:lpstr>
      <vt:lpstr>Оценка востребованности выпускников </vt:lpstr>
      <vt:lpstr>Воспитательная работа </vt:lpstr>
      <vt:lpstr>Общие сведения</vt:lpstr>
      <vt:lpstr>Общешкольные традиционные дела:</vt:lpstr>
      <vt:lpstr>Направления внеурочной деятельности</vt:lpstr>
      <vt:lpstr>Дополнительное образование</vt:lpstr>
      <vt:lpstr>Наши достижения в 2021-2022 учебном году</vt:lpstr>
      <vt:lpstr>Волонтёрская деятельность</vt:lpstr>
      <vt:lpstr>МТБ школы</vt:lpstr>
      <vt:lpstr>Учебно-методическое и библиотечно-информационное обеспечение </vt:lpstr>
      <vt:lpstr>Материально-техническая база</vt:lpstr>
      <vt:lpstr>Финансовая деятельность школы</vt:lpstr>
      <vt:lpstr>Финансовые затраты</vt:lpstr>
      <vt:lpstr>Фонд материального обеспечения (ФМО)</vt:lpstr>
      <vt:lpstr>Приобретено из средств ФМО (по состоянию на август 2022):</vt:lpstr>
      <vt:lpstr>Материальное обеспечение:</vt:lpstr>
      <vt:lpstr>Создание безопасных условий:</vt:lpstr>
      <vt:lpstr>Вывод:</vt:lpstr>
      <vt:lpstr>Перспективы на 2022-2023 учебный год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 самообследовании муниципального общеобразовательного учреждения «Средняя школа № 6 имени Подвойского»</dc:title>
  <dc:creator>Acer</dc:creator>
  <cp:lastModifiedBy>Acer</cp:lastModifiedBy>
  <cp:revision>35</cp:revision>
  <cp:lastPrinted>2022-11-23T14:21:36Z</cp:lastPrinted>
  <dcterms:created xsi:type="dcterms:W3CDTF">2022-04-13T12:58:53Z</dcterms:created>
  <dcterms:modified xsi:type="dcterms:W3CDTF">2022-11-28T10:57:03Z</dcterms:modified>
</cp:coreProperties>
</file>