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1"/>
  </p:notesMasterIdLst>
  <p:sldIdLst>
    <p:sldId id="256" r:id="rId2"/>
    <p:sldId id="312" r:id="rId3"/>
    <p:sldId id="260" r:id="rId4"/>
    <p:sldId id="302" r:id="rId5"/>
    <p:sldId id="324" r:id="rId6"/>
    <p:sldId id="300" r:id="rId7"/>
    <p:sldId id="257" r:id="rId8"/>
    <p:sldId id="308" r:id="rId9"/>
    <p:sldId id="292" r:id="rId10"/>
    <p:sldId id="322" r:id="rId11"/>
    <p:sldId id="328" r:id="rId12"/>
    <p:sldId id="275" r:id="rId13"/>
    <p:sldId id="277" r:id="rId14"/>
    <p:sldId id="317" r:id="rId15"/>
    <p:sldId id="282" r:id="rId16"/>
    <p:sldId id="305" r:id="rId17"/>
    <p:sldId id="288" r:id="rId18"/>
    <p:sldId id="327" r:id="rId19"/>
    <p:sldId id="297" r:id="rId20"/>
    <p:sldId id="307" r:id="rId21"/>
    <p:sldId id="289" r:id="rId22"/>
    <p:sldId id="296" r:id="rId23"/>
    <p:sldId id="290" r:id="rId24"/>
    <p:sldId id="261" r:id="rId25"/>
    <p:sldId id="262" r:id="rId26"/>
    <p:sldId id="329" r:id="rId27"/>
    <p:sldId id="263" r:id="rId28"/>
    <p:sldId id="332" r:id="rId29"/>
    <p:sldId id="331" r:id="rId30"/>
    <p:sldId id="315" r:id="rId31"/>
    <p:sldId id="333" r:id="rId32"/>
    <p:sldId id="272" r:id="rId33"/>
    <p:sldId id="334" r:id="rId34"/>
    <p:sldId id="316" r:id="rId35"/>
    <p:sldId id="335" r:id="rId36"/>
    <p:sldId id="326" r:id="rId37"/>
    <p:sldId id="336" r:id="rId38"/>
    <p:sldId id="321" r:id="rId39"/>
    <p:sldId id="314" r:id="rId40"/>
    <p:sldId id="323" r:id="rId41"/>
    <p:sldId id="259" r:id="rId42"/>
    <p:sldId id="319" r:id="rId43"/>
    <p:sldId id="309" r:id="rId44"/>
    <p:sldId id="310" r:id="rId45"/>
    <p:sldId id="311" r:id="rId46"/>
    <p:sldId id="325" r:id="rId47"/>
    <p:sldId id="298" r:id="rId48"/>
    <p:sldId id="299" r:id="rId49"/>
    <p:sldId id="320" r:id="rId50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CD-4EE4-A81C-A61D1376AA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CD-4EE4-A81C-A61D1376AA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CD-4EE4-A81C-A61D1376A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CD-4EE4-A81C-A61D1376AAF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D-4EE4-A81C-A61D1376AAF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D-4EE4-A81C-A61D1376AAF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D-4EE4-A81C-A61D1376AAF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D-4EE4-A81C-A61D1376A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Лист1!$B$2:$B$5</c:f>
              <c:strCache>
                <c:ptCount val="4"/>
                <c:pt idx="0">
                  <c:v>без категории </c:v>
                </c:pt>
                <c:pt idx="1">
                  <c:v>соответствие занимаемой должности</c:v>
                </c:pt>
                <c:pt idx="2">
                  <c:v>1 кв.категория</c:v>
                </c:pt>
                <c:pt idx="3">
                  <c:v>высшая кв. категория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CD-4EE4-A81C-A61D1376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43E69-DF9F-441A-9211-3FEBE2D4B45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6B6E-646E-4E7C-8198-E90ADAE53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7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FB394-D157-61BC-B7A9-90120522D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3C0DF1-3C8D-D316-6B66-054164D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11797-41C3-665F-29E8-C377A0A1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CBC9E-C622-87A7-D958-9AADA109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BDEDD-79FF-8D87-2FEF-CE8450F5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8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0A427-7AE5-35E4-DBF1-0474D3E6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F94797-0F2C-F857-FF42-F574659E3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56626-AC4F-E904-B0C2-4C1B8435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3FFDC-A35D-0628-28AE-3A2E9693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B90FD-1EEB-DABA-8BD2-8D5C1008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1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58A62A-081E-0B82-5104-FA98F1322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6782AE-DF8F-692E-121D-27E8D1263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7AFCD-57D2-7073-D0BB-186BEF5C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D0035-0F06-F089-64E5-5DE9FFDB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00BBC-C00E-2443-2149-ACD25FE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8E3AB-5832-07E9-3971-C1FCC342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41521-E766-5BF8-7B50-75B643748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5881C-16D7-CE0B-EC89-EA195D13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09AE2-C638-8BE4-6E1F-6FC718EB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3BAD2-16AC-EAD6-1C1E-1D56622B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3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156E2-872A-DD7F-B4B5-742F37D1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703D8C-477B-56F0-8FA5-2D06D1317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1EF9F-3610-7AE0-5846-0DF1813E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D2576-5A6D-4E33-13DA-0F46803A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AE5A2-CB18-DFDC-06D6-F8CD222D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A7B8B-0B1C-A4BA-05C7-B695289F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6FF26-A2BE-8561-B9E7-AE2738777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4BE6C-17E9-BBA8-FAFD-5FA9E432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E1824-6B45-4417-E9CF-9253084C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150319-163C-BF46-6EA6-5A253F96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AB843-0A11-CCAA-7371-D3672405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1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2442D-AE46-8FE7-A782-7E600B0C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3A8E5-48C8-1FB9-8B7C-6042E670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EA00F4-16A0-30C5-85F8-5A5141D53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19A38E-4E6E-1656-DB8B-77932B837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78E22-D701-D082-AEBC-E005F45F8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C1FA43-6BF6-DD95-536A-9D637813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F802F7-19CC-53A9-2812-1A0E90D6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40720D-1A43-A9A8-0F64-65F6CBCD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0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260C9-6206-234C-29A9-D6E8DAB5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FF44C6-C5D9-E9AE-659F-0A43DF14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D99F97-46AA-7F55-7184-955D8AAA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336B35-792A-0088-444F-B27162F5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7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7E9E4F-9F90-3EC5-9B7C-CC8A5F3E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42FFF9-0D31-7C82-6119-FBC3CE14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C6B1EE-9832-8010-3AC5-3D4AFF1D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9895C-9C45-6078-A901-2FC0BD7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084D0-B5ED-8706-0A66-CB867E05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D0ABF-8CF7-9DF2-DA53-B7C145D80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B000F4-38BC-54DB-DB12-BC461B54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1A0C44-AEA4-16AE-4E0A-9AD8CB26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549C9-DCC3-EBD5-7CAB-FD834328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3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14E89-D036-E6FE-0655-2C72483A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A27403-CF20-EB70-3FC6-62B2A9C49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FEBBFC-1D07-5EFE-4DCA-A4AD34FFA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79A8B-80A3-91E2-D8A1-90A97851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DA3C6F-5E3F-51E1-8B5B-545B4697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2335B-61F5-80BA-29EF-60F9FD72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61E9D-2DE8-4D77-91F4-3F4EDE86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542B5B-0416-4A57-BC63-99A8AEA0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161E7-B67B-65D7-D840-900EFA887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3E7F-0199-4F4E-882E-EBB217C8B1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35B62-2DC8-3CBF-FBF7-94315F458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BBB7F-D402-9BA0-00CE-7B54709D3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E86F-697E-42CA-AD09-7749F2403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9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6.edu.yar.ru/vakansii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3358-D3A4-43B2-AFF2-5E7246A38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37" y="888274"/>
            <a:ext cx="11508376" cy="2540727"/>
          </a:xfrm>
        </p:spPr>
        <p:txBody>
          <a:bodyPr>
            <a:noAutofit/>
          </a:bodyPr>
          <a:lstStyle/>
          <a:p>
            <a:r>
              <a:rPr lang="ru-RU" sz="4000" b="1" dirty="0"/>
              <a:t>Публичный доклад муниципального общеобразовательного учреждения </a:t>
            </a:r>
            <a:br>
              <a:rPr lang="ru-RU" sz="4000" b="1" dirty="0"/>
            </a:br>
            <a:r>
              <a:rPr lang="ru-RU" sz="4000" b="1" dirty="0"/>
              <a:t>«Средняя школа № 6 имени Подвойского» </a:t>
            </a:r>
            <a:br>
              <a:rPr lang="ru-RU" sz="4000" b="1" dirty="0"/>
            </a:br>
            <a:r>
              <a:rPr lang="ru-RU" sz="4000" b="1" dirty="0"/>
              <a:t>о деятельности за 202</a:t>
            </a:r>
            <a:r>
              <a:rPr lang="en-US" sz="4000" b="1" dirty="0"/>
              <a:t>2</a:t>
            </a:r>
            <a:r>
              <a:rPr lang="ru-RU" sz="4000" b="1" dirty="0"/>
              <a:t>-202</a:t>
            </a:r>
            <a:r>
              <a:rPr lang="en-US" sz="4000" b="1" dirty="0"/>
              <a:t>3</a:t>
            </a:r>
            <a:r>
              <a:rPr lang="ru-RU" sz="4000" b="1" dirty="0"/>
              <a:t> учебный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AB53C2-234C-4524-ACC0-988A2F3E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899" y="425898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/>
              <a:t>Валькова Н.Е., директор школы</a:t>
            </a:r>
          </a:p>
          <a:p>
            <a:endParaRPr lang="ru-RU" sz="3600" b="1" dirty="0"/>
          </a:p>
          <a:p>
            <a:r>
              <a:rPr lang="ru-RU" sz="2000" b="1" dirty="0"/>
              <a:t>2</a:t>
            </a:r>
            <a:r>
              <a:rPr lang="en-US" sz="2000" b="1" dirty="0"/>
              <a:t>9</a:t>
            </a:r>
            <a:r>
              <a:rPr lang="ru-RU" sz="2000" b="1" dirty="0"/>
              <a:t> ноября 202</a:t>
            </a:r>
            <a:r>
              <a:rPr lang="en-US" sz="2000" b="1" dirty="0"/>
              <a:t>3</a:t>
            </a:r>
            <a:r>
              <a:rPr lang="ru-RU" sz="2000" b="1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63168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D8E54-EF0F-4E96-A533-6E3D7D4A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279647"/>
            <a:ext cx="10515600" cy="9010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C44F3-DB58-4E32-88C5-40BC118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644073"/>
            <a:ext cx="6530110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мероприятиях:</a:t>
            </a:r>
          </a:p>
          <a:p>
            <a:pPr lvl="1">
              <a:lnSpc>
                <a:spcPct val="150000"/>
              </a:lnSpc>
            </a:pPr>
            <a:r>
              <a:rPr lang="ru-RU" sz="2000" dirty="0"/>
              <a:t>Городской конкурс педагогических команд по формированию, диагностике и оценке функциональной грамотности «Перекрёсток», </a:t>
            </a:r>
            <a:r>
              <a:rPr lang="ru-RU" sz="2000" kern="100" dirty="0">
                <a:ea typeface="SimSun" panose="02010600030101010101" pitchFamily="2" charset="-122"/>
              </a:rPr>
              <a:t>д</a:t>
            </a:r>
            <a:r>
              <a:rPr lang="ru-RU" sz="2000" kern="100" dirty="0">
                <a:effectLst/>
                <a:ea typeface="SimSun" panose="02010600030101010101" pitchFamily="2" charset="-122"/>
              </a:rPr>
              <a:t>иплом лауреата в номинации «Самая креативная команда» </a:t>
            </a:r>
            <a:r>
              <a:rPr lang="ru-RU" sz="2000" i="1" kern="100" dirty="0">
                <a:effectLst/>
                <a:ea typeface="SimSun" panose="02010600030101010101" pitchFamily="2" charset="-122"/>
              </a:rPr>
              <a:t>(Калугина М.Н., Мохова И.Г., Крутова В.Н., Смирнова Н.В., Горчакова Е.В., Лаврова К.В.)</a:t>
            </a:r>
          </a:p>
          <a:p>
            <a:pPr lvl="1">
              <a:lnSpc>
                <a:spcPct val="150000"/>
              </a:lnSpc>
            </a:pPr>
            <a:endParaRPr lang="ru-RU" sz="2000" i="1" kern="100" dirty="0">
              <a:effectLst/>
              <a:ea typeface="SimSun" panose="02010600030101010101" pitchFamily="2" charset="-12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E0FBEF-AA30-5AF9-654A-78B18BACF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27" y="1006764"/>
            <a:ext cx="4451927" cy="58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1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D8E54-EF0F-4E96-A533-6E3D7D4A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279647"/>
            <a:ext cx="10515600" cy="9010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C44F3-DB58-4E32-88C5-40BC118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006764"/>
            <a:ext cx="11905673" cy="5851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мероприятиях:</a:t>
            </a:r>
          </a:p>
          <a:p>
            <a:pPr lvl="1">
              <a:lnSpc>
                <a:spcPct val="150000"/>
              </a:lnSpc>
            </a:pPr>
            <a:r>
              <a:rPr lang="ru-RU" sz="2000" kern="100" dirty="0">
                <a:effectLst/>
                <a:ea typeface="SimSun" panose="02010600030101010101" pitchFamily="2" charset="-122"/>
              </a:rPr>
              <a:t>Всероссийский форум  классных руководителей </a:t>
            </a:r>
            <a:r>
              <a:rPr lang="ru-RU" sz="2000" i="1" kern="100" dirty="0">
                <a:effectLst/>
                <a:ea typeface="SimSun" panose="02010600030101010101" pitchFamily="2" charset="-122"/>
              </a:rPr>
              <a:t>(Агафонова Н.Ю., </a:t>
            </a:r>
            <a:r>
              <a:rPr lang="ru-RU" sz="2000" i="1" kern="100" dirty="0" err="1">
                <a:effectLst/>
                <a:ea typeface="SimSun" panose="02010600030101010101" pitchFamily="2" charset="-122"/>
              </a:rPr>
              <a:t>Наличкина</a:t>
            </a:r>
            <a:r>
              <a:rPr lang="ru-RU" sz="2000" i="1" kern="100" dirty="0">
                <a:effectLst/>
                <a:ea typeface="SimSun" panose="02010600030101010101" pitchFamily="2" charset="-122"/>
              </a:rPr>
              <a:t> М.Ю., Горчакова Е.В., Степанычева С.И.)</a:t>
            </a:r>
          </a:p>
          <a:p>
            <a:pPr lvl="1">
              <a:lnSpc>
                <a:spcPct val="150000"/>
              </a:lnSpc>
            </a:pPr>
            <a:r>
              <a:rPr lang="ru-RU" sz="2000" kern="100" dirty="0">
                <a:ea typeface="SimSun" panose="02010600030101010101" pitchFamily="2" charset="-122"/>
              </a:rPr>
              <a:t>П</a:t>
            </a:r>
            <a:r>
              <a:rPr lang="ru-RU" sz="2000" kern="100" dirty="0">
                <a:effectLst/>
                <a:ea typeface="SimSun" panose="02010600030101010101" pitchFamily="2" charset="-122"/>
              </a:rPr>
              <a:t>рофессиональная олимпиада  для учителей «ДНК науки», диплом призёра </a:t>
            </a:r>
            <a:r>
              <a:rPr lang="ru-RU" sz="2000" i="1" kern="100" dirty="0">
                <a:effectLst/>
                <a:ea typeface="SimSun" panose="02010600030101010101" pitchFamily="2" charset="-122"/>
              </a:rPr>
              <a:t>(Мохова И.Г.)</a:t>
            </a:r>
          </a:p>
          <a:p>
            <a:pPr lvl="1">
              <a:lnSpc>
                <a:spcPct val="150000"/>
              </a:lnSpc>
            </a:pPr>
            <a:r>
              <a:rPr lang="ru-RU" sz="2000" kern="100" dirty="0">
                <a:effectLst/>
                <a:ea typeface="Times New Roman" panose="02020603050405020304" pitchFamily="18" charset="0"/>
              </a:rPr>
              <a:t>XXIV Всероссийского конкурс цифровых изображений и фотографий журнала «Информатика в школе» ФОТО 1-2023 В номинации «Цифровые фотографии», диплом победителя </a:t>
            </a:r>
            <a:r>
              <a:rPr lang="ru-RU" sz="2000" i="1" kern="100" dirty="0">
                <a:effectLst/>
                <a:ea typeface="Times New Roman" panose="02020603050405020304" pitchFamily="18" charset="0"/>
              </a:rPr>
              <a:t>(</a:t>
            </a:r>
            <a:r>
              <a:rPr lang="ru-RU" sz="2000" i="1" kern="100" dirty="0" err="1">
                <a:effectLst/>
                <a:ea typeface="Times New Roman" panose="02020603050405020304" pitchFamily="18" charset="0"/>
              </a:rPr>
              <a:t>Банова</a:t>
            </a:r>
            <a:r>
              <a:rPr lang="ru-RU" sz="2000" i="1" kern="100" dirty="0">
                <a:effectLst/>
                <a:ea typeface="Times New Roman" panose="02020603050405020304" pitchFamily="18" charset="0"/>
              </a:rPr>
              <a:t> И.Ю.)</a:t>
            </a:r>
          </a:p>
          <a:p>
            <a:pPr lvl="1">
              <a:lnSpc>
                <a:spcPct val="150000"/>
              </a:lnSpc>
            </a:pPr>
            <a:r>
              <a:rPr lang="ru-RU" sz="2000" kern="100" dirty="0">
                <a:effectLst/>
                <a:ea typeface="SimSun" panose="02010600030101010101" pitchFamily="2" charset="-122"/>
              </a:rPr>
              <a:t>Всероссийский конкурс профессионального мастерства на лучшую статью «Педагогическая подборка в помощь учащимся» </a:t>
            </a:r>
            <a:r>
              <a:rPr lang="ru-RU" sz="2000" i="1" kern="100" dirty="0">
                <a:effectLst/>
                <a:ea typeface="SimSun" panose="02010600030101010101" pitchFamily="2" charset="-122"/>
              </a:rPr>
              <a:t>(Михалевич Е.И., Куранова Е.Ю.)</a:t>
            </a:r>
          </a:p>
          <a:p>
            <a:pPr lvl="1">
              <a:lnSpc>
                <a:spcPct val="150000"/>
              </a:lnSpc>
            </a:pPr>
            <a:r>
              <a:rPr lang="ru-RU" sz="2000" kern="100" dirty="0">
                <a:effectLst/>
                <a:ea typeface="Times New Roman" panose="02020603050405020304" pitchFamily="18" charset="0"/>
              </a:rPr>
              <a:t>Областная  педагогическая конференция в </a:t>
            </a:r>
            <a:r>
              <a:rPr lang="ru-RU" sz="2000" kern="100" dirty="0" err="1">
                <a:effectLst/>
                <a:ea typeface="Times New Roman" panose="02020603050405020304" pitchFamily="18" charset="0"/>
              </a:rPr>
              <a:t>ЯрГУ</a:t>
            </a:r>
            <a:r>
              <a:rPr lang="ru-RU" sz="2000" kern="100" dirty="0">
                <a:effectLst/>
                <a:ea typeface="Times New Roman" panose="02020603050405020304" pitchFamily="18" charset="0"/>
              </a:rPr>
              <a:t> им. </a:t>
            </a:r>
            <a:r>
              <a:rPr lang="ru-RU" sz="2000" kern="100" dirty="0" err="1">
                <a:effectLst/>
                <a:ea typeface="Times New Roman" panose="02020603050405020304" pitchFamily="18" charset="0"/>
              </a:rPr>
              <a:t>П.Г.Демидова</a:t>
            </a:r>
            <a:r>
              <a:rPr lang="ru-RU" sz="2000" kern="100" dirty="0">
                <a:effectLst/>
                <a:ea typeface="Times New Roman" panose="02020603050405020304" pitchFamily="18" charset="0"/>
              </a:rPr>
              <a:t> «Функциональная грамотность: векторы развития»</a:t>
            </a: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(Валькова Н.Е., Калугина М.Н., Цветкова Н.В., Степанычева С.И., </a:t>
            </a:r>
            <a:r>
              <a:rPr lang="ru-RU" sz="2000" i="1" kern="100" dirty="0">
                <a:effectLst/>
                <a:ea typeface="SimSun" panose="02010600030101010101" pitchFamily="2" charset="-122"/>
              </a:rPr>
              <a:t>Смирнова Н.В.)</a:t>
            </a:r>
            <a:endParaRPr lang="ru-RU" sz="2000" i="1" dirty="0">
              <a:effectLst/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0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7D8AEF-69C6-4C59-8A90-48CB67EA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7" y="1122363"/>
            <a:ext cx="10197483" cy="23876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Оценка качества подготовки обучающихся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39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46B30-E64A-4C89-8475-073AC65B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169816"/>
            <a:ext cx="1133247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освоения учащимися ОП НОО </a:t>
            </a:r>
            <a:b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 202</a:t>
            </a: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2-2023 учебном</a:t>
            </a:r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4000" b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94FA903-CFE9-4E03-8699-F98400089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06664"/>
              </p:ext>
            </p:extLst>
          </p:nvPr>
        </p:nvGraphicFramePr>
        <p:xfrm>
          <a:off x="771690" y="1509314"/>
          <a:ext cx="10478203" cy="478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58">
                  <a:extLst>
                    <a:ext uri="{9D8B030D-6E8A-4147-A177-3AD203B41FA5}">
                      <a16:colId xmlns:a16="http://schemas.microsoft.com/office/drawing/2014/main" val="3309485065"/>
                    </a:ext>
                  </a:extLst>
                </a:gridCol>
                <a:gridCol w="888921">
                  <a:extLst>
                    <a:ext uri="{9D8B030D-6E8A-4147-A177-3AD203B41FA5}">
                      <a16:colId xmlns:a16="http://schemas.microsoft.com/office/drawing/2014/main" val="3698067605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3029479049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732207182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2512213550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3243515648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1045726523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2973254911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2323769195"/>
                    </a:ext>
                  </a:extLst>
                </a:gridCol>
                <a:gridCol w="1270844">
                  <a:extLst>
                    <a:ext uri="{9D8B030D-6E8A-4147-A177-3AD203B41FA5}">
                      <a16:colId xmlns:a16="http://schemas.microsoft.com/office/drawing/2014/main" val="1215443609"/>
                    </a:ext>
                  </a:extLst>
                </a:gridCol>
              </a:tblGrid>
              <a:tr h="755494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обуч-ся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15334"/>
                  </a:ext>
                </a:extLst>
              </a:tr>
              <a:tr h="1630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ичест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отметками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«4» и «5»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 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отметками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«5»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156646"/>
                  </a:ext>
                </a:extLst>
              </a:tr>
              <a:tr h="50152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20264"/>
                  </a:ext>
                </a:extLst>
              </a:tr>
              <a:tr h="50152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07546"/>
                  </a:ext>
                </a:extLst>
              </a:tr>
              <a:tr h="50152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72296"/>
                  </a:ext>
                </a:extLst>
              </a:tr>
              <a:tr h="899431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278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92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13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365125"/>
            <a:ext cx="10716491" cy="900257"/>
          </a:xfrm>
        </p:spPr>
        <p:txBody>
          <a:bodyPr>
            <a:normAutofit/>
          </a:bodyPr>
          <a:lstStyle/>
          <a:p>
            <a:r>
              <a:rPr lang="ru-RU" sz="4000" b="1" dirty="0"/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449977"/>
            <a:ext cx="10805160" cy="4726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(в сравнении с результатами 2021-2022 учебного года)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качество обучения на уровне начального общего образования возросло на</a:t>
            </a:r>
            <a:r>
              <a:rPr lang="en-US" dirty="0"/>
              <a:t> </a:t>
            </a:r>
            <a:r>
              <a:rPr lang="ru-RU" dirty="0"/>
              <a:t>2%;</a:t>
            </a:r>
          </a:p>
          <a:p>
            <a:r>
              <a:rPr lang="ru-RU" dirty="0"/>
              <a:t>процент учащихся, завершивших учебный год на</a:t>
            </a:r>
            <a:r>
              <a:rPr lang="en-US" dirty="0"/>
              <a:t> </a:t>
            </a:r>
            <a:r>
              <a:rPr lang="ru-RU" dirty="0"/>
              <a:t>«5» сопоставим с результатами предыдущего года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83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8A11818-954E-4C10-BE83-011C5124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4" y="189684"/>
            <a:ext cx="11508413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освоения учащимися ОП ООО </a:t>
            </a:r>
            <a:b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endParaRPr lang="ru-RU" sz="4000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CAD7BDA-03C6-489E-9964-CDA590684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164566"/>
              </p:ext>
            </p:extLst>
          </p:nvPr>
        </p:nvGraphicFramePr>
        <p:xfrm>
          <a:off x="426128" y="1402673"/>
          <a:ext cx="10703690" cy="514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369">
                  <a:extLst>
                    <a:ext uri="{9D8B030D-6E8A-4147-A177-3AD203B41FA5}">
                      <a16:colId xmlns:a16="http://schemas.microsoft.com/office/drawing/2014/main" val="4279597548"/>
                    </a:ext>
                  </a:extLst>
                </a:gridCol>
                <a:gridCol w="1070369">
                  <a:extLst>
                    <a:ext uri="{9D8B030D-6E8A-4147-A177-3AD203B41FA5}">
                      <a16:colId xmlns:a16="http://schemas.microsoft.com/office/drawing/2014/main" val="4087545431"/>
                    </a:ext>
                  </a:extLst>
                </a:gridCol>
                <a:gridCol w="1070369">
                  <a:extLst>
                    <a:ext uri="{9D8B030D-6E8A-4147-A177-3AD203B41FA5}">
                      <a16:colId xmlns:a16="http://schemas.microsoft.com/office/drawing/2014/main" val="1956514339"/>
                    </a:ext>
                  </a:extLst>
                </a:gridCol>
                <a:gridCol w="1070369">
                  <a:extLst>
                    <a:ext uri="{9D8B030D-6E8A-4147-A177-3AD203B41FA5}">
                      <a16:colId xmlns:a16="http://schemas.microsoft.com/office/drawing/2014/main" val="3039911463"/>
                    </a:ext>
                  </a:extLst>
                </a:gridCol>
                <a:gridCol w="1070369">
                  <a:extLst>
                    <a:ext uri="{9D8B030D-6E8A-4147-A177-3AD203B41FA5}">
                      <a16:colId xmlns:a16="http://schemas.microsoft.com/office/drawing/2014/main" val="3576516049"/>
                    </a:ext>
                  </a:extLst>
                </a:gridCol>
                <a:gridCol w="1070369">
                  <a:extLst>
                    <a:ext uri="{9D8B030D-6E8A-4147-A177-3AD203B41FA5}">
                      <a16:colId xmlns:a16="http://schemas.microsoft.com/office/drawing/2014/main" val="1532061929"/>
                    </a:ext>
                  </a:extLst>
                </a:gridCol>
                <a:gridCol w="1070369">
                  <a:extLst>
                    <a:ext uri="{9D8B030D-6E8A-4147-A177-3AD203B41FA5}">
                      <a16:colId xmlns:a16="http://schemas.microsoft.com/office/drawing/2014/main" val="3586994559"/>
                    </a:ext>
                  </a:extLst>
                </a:gridCol>
                <a:gridCol w="1059034">
                  <a:extLst>
                    <a:ext uri="{9D8B030D-6E8A-4147-A177-3AD203B41FA5}">
                      <a16:colId xmlns:a16="http://schemas.microsoft.com/office/drawing/2014/main" val="755681527"/>
                    </a:ext>
                  </a:extLst>
                </a:gridCol>
                <a:gridCol w="1081704">
                  <a:extLst>
                    <a:ext uri="{9D8B030D-6E8A-4147-A177-3AD203B41FA5}">
                      <a16:colId xmlns:a16="http://schemas.microsoft.com/office/drawing/2014/main" val="1112700404"/>
                    </a:ext>
                  </a:extLst>
                </a:gridCol>
                <a:gridCol w="1070369">
                  <a:extLst>
                    <a:ext uri="{9D8B030D-6E8A-4147-A177-3AD203B41FA5}">
                      <a16:colId xmlns:a16="http://schemas.microsoft.com/office/drawing/2014/main" val="786670548"/>
                    </a:ext>
                  </a:extLst>
                </a:gridCol>
              </a:tblGrid>
              <a:tr h="818013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обуч-ся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b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Окончили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Переведены</a:t>
                      </a:r>
                      <a:b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37905"/>
                  </a:ext>
                </a:extLst>
              </a:tr>
              <a:tr h="1330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отметками</a:t>
                      </a:r>
                      <a:b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«4» и «5»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отметками</a:t>
                      </a:r>
                      <a:b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b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9903"/>
                  </a:ext>
                </a:extLst>
              </a:tr>
              <a:tr h="4986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13428"/>
                  </a:ext>
                </a:extLst>
              </a:tr>
              <a:tr h="4986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005569"/>
                  </a:ext>
                </a:extLst>
              </a:tr>
              <a:tr h="4986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15,8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43"/>
                  </a:ext>
                </a:extLst>
              </a:tr>
              <a:tr h="4986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22,5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54501"/>
                  </a:ext>
                </a:extLst>
              </a:tr>
              <a:tr h="4986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55124"/>
                  </a:ext>
                </a:extLst>
              </a:tr>
              <a:tr h="4986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97,3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17,9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2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8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449977"/>
            <a:ext cx="10805160" cy="4726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(в сравнении с результатами 2021-2022 учебного года)</a:t>
            </a:r>
          </a:p>
          <a:p>
            <a:endParaRPr lang="ru-RU" i="1" dirty="0"/>
          </a:p>
          <a:p>
            <a:r>
              <a:rPr lang="ru-RU" dirty="0"/>
              <a:t>показатель «успеваемость» сопоставим с предыдущим периодом; </a:t>
            </a:r>
          </a:p>
          <a:p>
            <a:r>
              <a:rPr lang="ru-RU" dirty="0"/>
              <a:t>показатель «успеваемость на 4 и 5» снизился на 3,2% 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83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06237-28B4-4414-80B4-887E7D89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237155"/>
            <a:ext cx="11016449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ОП СОО </a:t>
            </a:r>
            <a:b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2022-2023 учебном году</a:t>
            </a:r>
            <a:endParaRPr lang="ru-RU" sz="4000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DB68760-5599-4D52-A50C-7B4CA918D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48675"/>
              </p:ext>
            </p:extLst>
          </p:nvPr>
        </p:nvGraphicFramePr>
        <p:xfrm>
          <a:off x="1189182" y="1853333"/>
          <a:ext cx="10125362" cy="436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25">
                  <a:extLst>
                    <a:ext uri="{9D8B030D-6E8A-4147-A177-3AD203B41FA5}">
                      <a16:colId xmlns:a16="http://schemas.microsoft.com/office/drawing/2014/main" val="1488973154"/>
                    </a:ext>
                  </a:extLst>
                </a:gridCol>
                <a:gridCol w="1132159">
                  <a:extLst>
                    <a:ext uri="{9D8B030D-6E8A-4147-A177-3AD203B41FA5}">
                      <a16:colId xmlns:a16="http://schemas.microsoft.com/office/drawing/2014/main" val="1608656728"/>
                    </a:ext>
                  </a:extLst>
                </a:gridCol>
                <a:gridCol w="1155995">
                  <a:extLst>
                    <a:ext uri="{9D8B030D-6E8A-4147-A177-3AD203B41FA5}">
                      <a16:colId xmlns:a16="http://schemas.microsoft.com/office/drawing/2014/main" val="3529035996"/>
                    </a:ext>
                  </a:extLst>
                </a:gridCol>
                <a:gridCol w="1237764">
                  <a:extLst>
                    <a:ext uri="{9D8B030D-6E8A-4147-A177-3AD203B41FA5}">
                      <a16:colId xmlns:a16="http://schemas.microsoft.com/office/drawing/2014/main" val="1149616956"/>
                    </a:ext>
                  </a:extLst>
                </a:gridCol>
                <a:gridCol w="835876">
                  <a:extLst>
                    <a:ext uri="{9D8B030D-6E8A-4147-A177-3AD203B41FA5}">
                      <a16:colId xmlns:a16="http://schemas.microsoft.com/office/drawing/2014/main" val="906427293"/>
                    </a:ext>
                  </a:extLst>
                </a:gridCol>
                <a:gridCol w="977231">
                  <a:extLst>
                    <a:ext uri="{9D8B030D-6E8A-4147-A177-3AD203B41FA5}">
                      <a16:colId xmlns:a16="http://schemas.microsoft.com/office/drawing/2014/main" val="544085140"/>
                    </a:ext>
                  </a:extLst>
                </a:gridCol>
                <a:gridCol w="881894">
                  <a:extLst>
                    <a:ext uri="{9D8B030D-6E8A-4147-A177-3AD203B41FA5}">
                      <a16:colId xmlns:a16="http://schemas.microsoft.com/office/drawing/2014/main" val="2790599834"/>
                    </a:ext>
                  </a:extLst>
                </a:gridCol>
                <a:gridCol w="774636">
                  <a:extLst>
                    <a:ext uri="{9D8B030D-6E8A-4147-A177-3AD203B41FA5}">
                      <a16:colId xmlns:a16="http://schemas.microsoft.com/office/drawing/2014/main" val="1080084227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1603910436"/>
                    </a:ext>
                  </a:extLst>
                </a:gridCol>
                <a:gridCol w="798242">
                  <a:extLst>
                    <a:ext uri="{9D8B030D-6E8A-4147-A177-3AD203B41FA5}">
                      <a16:colId xmlns:a16="http://schemas.microsoft.com/office/drawing/2014/main" val="1042481779"/>
                    </a:ext>
                  </a:extLst>
                </a:gridCol>
              </a:tblGrid>
              <a:tr h="817168">
                <a:tc rowSpan="2"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ающих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Окончили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84698"/>
                  </a:ext>
                </a:extLst>
              </a:tr>
              <a:tr h="2223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ичество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отметками</a:t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«4» и «5»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тметками</a:t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ичество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35957"/>
                  </a:ext>
                </a:extLst>
              </a:tr>
              <a:tr h="44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76350"/>
                  </a:ext>
                </a:extLst>
              </a:tr>
              <a:tr h="44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63,2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767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37,8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5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73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8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449977"/>
            <a:ext cx="10805160" cy="4726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(в сравнении с результатами 2021-2022 учебного года)</a:t>
            </a:r>
          </a:p>
          <a:p>
            <a:endParaRPr lang="ru-RU" i="1" dirty="0"/>
          </a:p>
          <a:p>
            <a:r>
              <a:rPr lang="ru-RU" dirty="0"/>
              <a:t>показатель «успеваемость» вырос на 2 %; </a:t>
            </a:r>
          </a:p>
          <a:p>
            <a:r>
              <a:rPr lang="ru-RU" dirty="0"/>
              <a:t>показатель «успеваемость на 4 и 5» повысился на 12,2% 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0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D6711-FD19-4CB1-8933-E8D7942C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Результаты ГИА в форме ОГЭ (9 класс)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35653"/>
              </p:ext>
            </p:extLst>
          </p:nvPr>
        </p:nvGraphicFramePr>
        <p:xfrm>
          <a:off x="568325" y="1021398"/>
          <a:ext cx="10785475" cy="564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Количество сдававших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 предмет  выпускников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Количество  выпускников, получивших «5»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Количество  выпускников, получивших «4»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Количество  выпускников, получивших «3»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5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обществознание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география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информатика и ИКТ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4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химия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физика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история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7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31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75135F-A911-E093-1AAA-5624ABF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437" y="2346036"/>
            <a:ext cx="8050068" cy="1431638"/>
          </a:xfrm>
        </p:spPr>
        <p:txBody>
          <a:bodyPr/>
          <a:lstStyle/>
          <a:p>
            <a:r>
              <a:rPr lang="ru-RU" b="1" dirty="0"/>
              <a:t>Общие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4658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D6711-FD19-4CB1-8933-E8D7942C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Результаты ГИА в форме ЕГЭ (11 класс)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131887"/>
              </p:ext>
            </p:extLst>
          </p:nvPr>
        </p:nvGraphicFramePr>
        <p:xfrm>
          <a:off x="568324" y="1455738"/>
          <a:ext cx="11106439" cy="364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56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Количество сдававших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 предмет  выпускников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Средний балл (средняя оценка) по школе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Максимальный 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Математика (профильная)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68588"/>
                  </a:ext>
                </a:extLst>
              </a:tr>
              <a:tr h="5365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Обществознание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История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62,5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97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2183-407D-44EC-98E6-DD22A04E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82" y="387121"/>
            <a:ext cx="11316069" cy="11645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 и результативность участия в олимпиадах школьников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DEF3F-403B-4A1C-8F76-3F116AEC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65" y="1689358"/>
            <a:ext cx="11316069" cy="4287915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Олимпиада младших школьников:</a:t>
            </a: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125 участий в школьном этапе; </a:t>
            </a: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предметы: русский язык и литературное чтение, математика, окружающий мир, английский язык;</a:t>
            </a: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 победителей и 8 призеров; </a:t>
            </a:r>
          </a:p>
          <a:p>
            <a:pPr marL="514350" indent="-28575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 муниципальный этап вышли 14 человек, 1 призовое место (математика)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3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2183-407D-44EC-98E6-DD22A04E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55" y="248575"/>
            <a:ext cx="11444572" cy="125175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 и результативность участия в олимпиадах школьников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DEF3F-403B-4A1C-8F76-3F116AEC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55" y="1500328"/>
            <a:ext cx="11626789" cy="48294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школьников: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159 обучающихся приняли участие в школьном этапе (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24,2%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самая массовая -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олимпиада по математике и по русскому языку (по 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83 обучающихся (52,2% )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определено 36 победителей (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11,9%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и 66 призера (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21,9%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одготовили победителей и призеров 16 педагогов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Васильева Д.А., Смола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А.В., 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Михалевич Е.И., Бобкова Д.М., Пархоменко Т.Н., Олейник В.А., Валькова Н.Е., </a:t>
            </a:r>
            <a:r>
              <a:rPr lang="ru-RU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Сбоева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И.Т., Цветкова Н.В., </a:t>
            </a: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Пургина А.Ю., 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Степанычева С.И., Пургин М.А., Горчакова Е.В., Куранова Е.Ю., Лагунин М.П., Корнилова Л.И.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 обучающихся приняли участие в 6 олимпиадах муниципального этапа (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литература, биология, обществознание, история и экономика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36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57B15-DF42-419D-A366-4EE586B8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Оценка востребованности выпускников </a:t>
            </a:r>
            <a:endParaRPr lang="ru-RU" sz="4000" b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44B9831-5ACA-4E14-90A3-D7BB5FA8D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3223"/>
              </p:ext>
            </p:extLst>
          </p:nvPr>
        </p:nvGraphicFramePr>
        <p:xfrm>
          <a:off x="838199" y="1690689"/>
          <a:ext cx="10515603" cy="375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32109717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396039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464471568"/>
                    </a:ext>
                  </a:extLst>
                </a:gridCol>
                <a:gridCol w="1105606">
                  <a:extLst>
                    <a:ext uri="{9D8B030D-6E8A-4147-A177-3AD203B41FA5}">
                      <a16:colId xmlns:a16="http://schemas.microsoft.com/office/drawing/2014/main" val="2840141054"/>
                    </a:ext>
                  </a:extLst>
                </a:gridCol>
                <a:gridCol w="1762285">
                  <a:extLst>
                    <a:ext uri="{9D8B030D-6E8A-4147-A177-3AD203B41FA5}">
                      <a16:colId xmlns:a16="http://schemas.microsoft.com/office/drawing/2014/main" val="78897643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408144841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10601325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9324935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62065980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965337837"/>
                    </a:ext>
                  </a:extLst>
                </a:gridCol>
              </a:tblGrid>
              <a:tr h="501580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76013"/>
                  </a:ext>
                </a:extLst>
              </a:tr>
              <a:tr h="2755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Перешли в 10-й класс Школы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Перешли в 10-й класс другой ОО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Поступили в</a:t>
                      </a:r>
                      <a:b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профессиональную</a:t>
                      </a:r>
                      <a:b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сего</a:t>
                      </a:r>
                      <a:endParaRPr lang="ru-RU" dirty="0"/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 ВУЗ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профессиональную</a:t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Устроились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</a:p>
                  </a:txBody>
                  <a:tcPr marL="47625" marR="47625" marT="47625" marB="4762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08398"/>
                  </a:ext>
                </a:extLst>
              </a:tr>
              <a:tr h="5015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1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18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7A30FF-09E3-4BE1-8179-F9B4C74A1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502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A5080-6110-43DC-B38A-F2A45C8A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Общие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9CE38-A180-49FF-9B61-7D6EEC41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0108"/>
            <a:ext cx="11065164" cy="51538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01.09.2021 средняя школа № 6 реализует рабочую программу воспитания и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календарный план воспитательной работы, которые являются частью основных образовательных программ начального общего, основного общего и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среднего общего образования.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0000"/>
                </a:solidFill>
              </a:rPr>
              <a:t>Цель программы</a:t>
            </a:r>
            <a:r>
              <a:rPr lang="ru-RU" sz="2400" dirty="0">
                <a:solidFill>
                  <a:srgbClr val="000000"/>
                </a:solidFill>
              </a:rPr>
              <a:t>: обеспечение позитивной динамики развития личности ребёнка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</a:rPr>
              <a:t>Направления воспитательной работы: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</a:rPr>
              <a:t>Общешкольные дела;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</a:rPr>
              <a:t>Внеурочная деятельность;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</a:rPr>
              <a:t>Дополнительное образование;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</a:rPr>
              <a:t>Участие в мероприятиях различного уровня;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</a:rPr>
              <a:t>Поддержка общественных объединений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884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F969-39FA-4BA7-B05D-FA43CA83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00181"/>
            <a:ext cx="10515600" cy="7617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Общешкольные традиционные дела: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34AEA-C47F-4B80-8687-DFD46F2B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061892"/>
            <a:ext cx="10835326" cy="5495927"/>
          </a:xfrm>
        </p:spPr>
        <p:txBody>
          <a:bodyPr>
            <a:normAutofit/>
          </a:bodyPr>
          <a:lstStyle/>
          <a:p>
            <a:pPr indent="457200" algn="just"/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Лыжные гонки, посвященные Дню Защитника Отечества;  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67A777-6648-6698-4F99-E5C93A22F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1632528"/>
            <a:ext cx="6567055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F969-39FA-4BA7-B05D-FA43CA83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00181"/>
            <a:ext cx="10515600" cy="7617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Общешкольные традиционные дела: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34AEA-C47F-4B80-8687-DFD46F2B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667759"/>
          </a:xfrm>
        </p:spPr>
        <p:txBody>
          <a:bodyPr>
            <a:normAutofit/>
          </a:bodyPr>
          <a:lstStyle/>
          <a:p>
            <a:pPr indent="457200" algn="just"/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Смотр строя и песни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A2F701-E6D4-5B94-6AFE-5ECB0ABA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52" y="1429010"/>
            <a:ext cx="6663648" cy="50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80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F969-39FA-4BA7-B05D-FA43CA83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00181"/>
            <a:ext cx="10515600" cy="7617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Общешкольные традиционные дела: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34AEA-C47F-4B80-8687-DFD46F2B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667759"/>
          </a:xfrm>
        </p:spPr>
        <p:txBody>
          <a:bodyPr>
            <a:normAutofit/>
          </a:bodyPr>
          <a:lstStyle/>
          <a:p>
            <a:pPr indent="457200" algn="just"/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Фестиваль народов России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1D95D0-2C72-19F5-E1DA-24A4BEB51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9" y="1061892"/>
            <a:ext cx="5237017" cy="3927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B1B1B7-7B10-060B-E2C2-B99205400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152073"/>
            <a:ext cx="3354152" cy="44722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B68CA1-A65F-FC89-CE46-A06DC366C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2" y="3255624"/>
            <a:ext cx="4969164" cy="346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F969-39FA-4BA7-B05D-FA43CA83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00181"/>
            <a:ext cx="10515600" cy="7617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Общешкольные традиционные дела: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34AEA-C47F-4B80-8687-DFD46F2B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667759"/>
          </a:xfrm>
        </p:spPr>
        <p:txBody>
          <a:bodyPr>
            <a:normAutofit/>
          </a:bodyPr>
          <a:lstStyle/>
          <a:p>
            <a:pPr indent="457200" algn="just"/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Линейка для обучающихся 1-х и 11-х классов, посвященная Дню Знаний «Школа приветствует ребят!»;</a:t>
            </a:r>
          </a:p>
          <a:p>
            <a:pPr indent="457200" algn="just"/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Турслет-2022;</a:t>
            </a:r>
          </a:p>
          <a:p>
            <a:pPr indent="457200"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естиваль творчества «Салют талантов»;</a:t>
            </a:r>
          </a:p>
          <a:p>
            <a:pPr indent="457200" algn="just"/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онкурс чтецов;</a:t>
            </a:r>
          </a:p>
          <a:p>
            <a:pPr indent="457200" algn="just"/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овогодние мероприятия;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Линейка, посвящённая Дню Победы;</a:t>
            </a:r>
          </a:p>
          <a:p>
            <a:pPr marL="176213" indent="452438">
              <a:tabLst>
                <a:tab pos="72072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прощания с начальной школой и праздник последнего звонка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84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73F01-0335-4531-98C0-8C78F0F5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Общая характеристика учреждения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5E0C45E-C2C0-CD6C-936F-F9C67A41C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86607"/>
              </p:ext>
            </p:extLst>
          </p:nvPr>
        </p:nvGraphicFramePr>
        <p:xfrm>
          <a:off x="574766" y="1293223"/>
          <a:ext cx="10779034" cy="5033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633">
                  <a:extLst>
                    <a:ext uri="{9D8B030D-6E8A-4147-A177-3AD203B41FA5}">
                      <a16:colId xmlns:a16="http://schemas.microsoft.com/office/drawing/2014/main" val="851994452"/>
                    </a:ext>
                  </a:extLst>
                </a:gridCol>
                <a:gridCol w="7561401">
                  <a:extLst>
                    <a:ext uri="{9D8B030D-6E8A-4147-A177-3AD203B41FA5}">
                      <a16:colId xmlns:a16="http://schemas.microsoft.com/office/drawing/2014/main" val="2796039150"/>
                    </a:ext>
                  </a:extLst>
                </a:gridCol>
              </a:tblGrid>
              <a:tr h="41470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Тип, вид, статус учреждения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общеобразовательное учреждение, бюджетное, муниципальное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44919"/>
                  </a:ext>
                </a:extLst>
              </a:tr>
              <a:tr h="132933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Лицензия на осуществление образовательной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От 30 декабря 2015 г. № 503/15, серия 76Л02 № 0000758, выдана ДО ЯО на уровни образования начальное, основное и среднее общее образование; дополнительное образование детей и взрослых.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Срок действия - бессрочно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92643"/>
                  </a:ext>
                </a:extLst>
              </a:tr>
              <a:tr h="132933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Свидетельство о государственной аккредитации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От 30 декабря 2015 г. № 205/15, серия 76А01 № 0000260, выдано ДО ЯО на уровни образования начальное, основное и среднее общее образование.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Срок действия – до 28.01.2026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38089"/>
                  </a:ext>
                </a:extLst>
              </a:tr>
              <a:tr h="41470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Филиалы и отделения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Отсутствуют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40733"/>
                  </a:ext>
                </a:extLst>
              </a:tr>
              <a:tr h="41470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Сайт школы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hlinkClick r:id="rId2"/>
                        </a:rPr>
                        <a:t>https://school6.edu.yar.ru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182398"/>
                  </a:ext>
                </a:extLst>
              </a:tr>
              <a:tr h="71579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Учредитель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Мэрия г. Ярославля в лице департамента образования мэрии города Ярославля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53359"/>
                  </a:ext>
                </a:extLst>
              </a:tr>
              <a:tr h="41470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Язык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22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30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D51A0-01D4-D5BF-4A86-1B169080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5123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Направления внеурочной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F6469-F20C-C888-602E-FE6AD364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4" y="674256"/>
            <a:ext cx="11628581" cy="61837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b="1" dirty="0"/>
              <a:t>Создано 110 групп:</a:t>
            </a:r>
          </a:p>
          <a:p>
            <a:pPr>
              <a:lnSpc>
                <a:spcPct val="160000"/>
              </a:lnSpc>
            </a:pPr>
            <a:r>
              <a:rPr lang="ru-RU" sz="3400" dirty="0"/>
              <a:t>Интеллектуальная направленность </a:t>
            </a:r>
            <a:r>
              <a:rPr lang="ru-RU" dirty="0"/>
              <a:t>(«</a:t>
            </a:r>
            <a:r>
              <a:rPr lang="ru-RU" dirty="0" err="1"/>
              <a:t>Читалия</a:t>
            </a:r>
            <a:r>
              <a:rPr lang="ru-RU" dirty="0"/>
              <a:t>», «</a:t>
            </a:r>
            <a:r>
              <a:rPr lang="ru-RU" dirty="0" err="1"/>
              <a:t>МиллиМэтры</a:t>
            </a:r>
            <a:r>
              <a:rPr lang="ru-RU" dirty="0"/>
              <a:t>», «Проектная деятельность», «Математика вокруг нас» и др.);</a:t>
            </a:r>
          </a:p>
          <a:p>
            <a:pPr>
              <a:lnSpc>
                <a:spcPct val="160000"/>
              </a:lnSpc>
            </a:pPr>
            <a:r>
              <a:rPr lang="ru-RU" sz="3400" dirty="0"/>
              <a:t>Социальная направленность </a:t>
            </a:r>
            <a:r>
              <a:rPr lang="ru-RU" dirty="0"/>
              <a:t>(«Я и безопасный мир», «Я в мире профессий», «Шестерёнка» и др.);</a:t>
            </a:r>
          </a:p>
          <a:p>
            <a:pPr>
              <a:lnSpc>
                <a:spcPct val="160000"/>
              </a:lnSpc>
            </a:pPr>
            <a:r>
              <a:rPr lang="ru-RU" sz="3400" dirty="0"/>
              <a:t>Общекультурная направленность </a:t>
            </a:r>
            <a:r>
              <a:rPr lang="ru-RU" dirty="0"/>
              <a:t>(«Маленький мастер», «Звонкие голоса», «Палитра чудес», «</a:t>
            </a:r>
            <a:r>
              <a:rPr lang="ru-RU" dirty="0" err="1"/>
              <a:t>Пластилинография</a:t>
            </a:r>
            <a:r>
              <a:rPr lang="ru-RU" dirty="0"/>
              <a:t>»);</a:t>
            </a:r>
          </a:p>
          <a:p>
            <a:pPr>
              <a:lnSpc>
                <a:spcPct val="160000"/>
              </a:lnSpc>
            </a:pPr>
            <a:r>
              <a:rPr lang="ru-RU" sz="3400" dirty="0"/>
              <a:t>Спортивно-оздоровительная направленность </a:t>
            </a:r>
            <a:r>
              <a:rPr lang="ru-RU" dirty="0"/>
              <a:t>(«Спортивные игры. Элементы баскетбола», «Спортивные игры. Элементы волейбола»);</a:t>
            </a:r>
          </a:p>
          <a:p>
            <a:pPr>
              <a:lnSpc>
                <a:spcPct val="160000"/>
              </a:lnSpc>
            </a:pPr>
            <a:r>
              <a:rPr lang="ru-RU" sz="3400" dirty="0"/>
              <a:t>Коррекционная направленность </a:t>
            </a:r>
            <a:r>
              <a:rPr lang="ru-RU" dirty="0"/>
              <a:t>(«</a:t>
            </a:r>
            <a:r>
              <a:rPr lang="ru-RU" dirty="0" err="1"/>
              <a:t>Логоритмика</a:t>
            </a:r>
            <a:r>
              <a:rPr lang="ru-RU" dirty="0"/>
              <a:t>», «</a:t>
            </a:r>
            <a:r>
              <a:rPr lang="ru-RU" dirty="0" err="1"/>
              <a:t>Логокоррекция</a:t>
            </a:r>
            <a:r>
              <a:rPr lang="ru-RU" dirty="0"/>
              <a:t>», «Произношение», «Нейропсихологическая коррекция нарушений устной речи» и др.)</a:t>
            </a:r>
          </a:p>
        </p:txBody>
      </p:sp>
    </p:spTree>
    <p:extLst>
      <p:ext uri="{BB962C8B-B14F-4D97-AF65-F5344CB8AC3E}">
        <p14:creationId xmlns:p14="http://schemas.microsoft.com/office/powerpoint/2010/main" val="381256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D51A0-01D4-D5BF-4A86-1B169080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5123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Направления внеурочной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F6469-F20C-C888-602E-FE6AD364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4" y="674256"/>
            <a:ext cx="11628581" cy="618374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dirty="0"/>
              <a:t>Занятия по «</a:t>
            </a:r>
            <a:r>
              <a:rPr lang="ru-RU" dirty="0" err="1"/>
              <a:t>Пластилинографии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E05EC-ECA2-1377-BBC9-39ABA618A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3254" y="1699781"/>
            <a:ext cx="5510260" cy="41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3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84162-C836-44AF-A881-F33F8C6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29"/>
            <a:ext cx="10515600" cy="82168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Дополнительное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20F75-48A9-4C29-A84D-B063F63F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7" y="1080655"/>
            <a:ext cx="11536218" cy="55048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dirty="0"/>
              <a:t>1.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8 объединений</a:t>
            </a:r>
            <a:endParaRPr lang="ru-RU" sz="3800" dirty="0">
              <a:solidFill>
                <a:srgbClr val="00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Творческая направленность  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(«Радуга творчества», «Бисероплетение»</a:t>
            </a:r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(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секция «Волейбол»);</a:t>
            </a:r>
            <a:endParaRPr lang="ru-RU" sz="29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(«Путь в профессию», «Пресс-центр»</a:t>
            </a:r>
            <a:r>
              <a:rPr lang="ru-RU" sz="21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dirty="0"/>
              <a:t>2. Социальные партнёры</a:t>
            </a:r>
          </a:p>
          <a:p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МОУ ДО Детский экологический центр «Родник» 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(кружок «Домашняя кулинария») </a:t>
            </a:r>
          </a:p>
          <a:p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ГОАУ ДО ЯО ЦДЮ 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(секция «Дзюдо») </a:t>
            </a:r>
          </a:p>
          <a:p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МОУ ДО «Дом детского творчества Фрунзенского района» 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(объединение «Мастер без границ») </a:t>
            </a:r>
          </a:p>
          <a:p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МОУ ДО Станция туризма и экскурсий «Абрис» (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секция «Юные инструкторы туризма»)</a:t>
            </a:r>
          </a:p>
          <a:p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МУ «Спортивная школа № 22» (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секция «Каратэ»)</a:t>
            </a:r>
          </a:p>
          <a:p>
            <a:r>
              <a:rPr lang="ru-RU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ЦВР «Глория» 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(объединение «</a:t>
            </a:r>
            <a:r>
              <a:rPr lang="ru-RU" sz="2900" b="1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Профпробы</a:t>
            </a:r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»)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По </a:t>
            </a:r>
            <a:r>
              <a:rPr lang="ru-RU" sz="3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итогам 2022 года </a:t>
            </a:r>
            <a:r>
              <a:rPr lang="ru-RU" sz="3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охват детей, занятых дополнительным образованием через сертификат ПФДО, составил </a:t>
            </a:r>
            <a:r>
              <a:rPr lang="ru-RU" sz="3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87%</a:t>
            </a:r>
            <a:endParaRPr lang="ru-RU" sz="3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49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84162-C836-44AF-A881-F33F8C6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29"/>
            <a:ext cx="10515600" cy="82168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Дополнительное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20F75-48A9-4C29-A84D-B063F63F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7" y="1080655"/>
            <a:ext cx="11536218" cy="5504871"/>
          </a:xfrm>
        </p:spPr>
        <p:txBody>
          <a:bodyPr>
            <a:normAutofit/>
          </a:bodyPr>
          <a:lstStyle/>
          <a:p>
            <a:r>
              <a:rPr lang="ru-RU" sz="29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занятии кружка «Домашняя кулинария»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C2EDB8-E8D9-90D9-868E-A78A78D7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526807"/>
            <a:ext cx="6885569" cy="51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5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4895-1D09-5E81-12DF-DC5CEAB0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"/>
            <a:ext cx="11058236" cy="9236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Наши достижения в 2022-2023 учебном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34001-0661-5A3B-6891-57F71C45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23637"/>
            <a:ext cx="11573163" cy="5458690"/>
          </a:xfrm>
        </p:spPr>
        <p:txBody>
          <a:bodyPr>
            <a:noAutofit/>
          </a:bodyPr>
          <a:lstStyle/>
          <a:p>
            <a:r>
              <a:rPr lang="ru-RU" b="1" dirty="0"/>
              <a:t>1 место </a:t>
            </a:r>
            <a:r>
              <a:rPr lang="ru-RU" dirty="0"/>
              <a:t>в районном конкурсе «Цветами славен наш район», номинация «Лучшая цветущая школа» (руководитель - </a:t>
            </a:r>
            <a:r>
              <a:rPr lang="ru-RU" dirty="0" err="1"/>
              <a:t>БалашинаГ.П</a:t>
            </a:r>
            <a:r>
              <a:rPr lang="ru-RU" dirty="0"/>
              <a:t>.);</a:t>
            </a:r>
          </a:p>
          <a:p>
            <a:r>
              <a:rPr lang="ru-RU" b="1" dirty="0"/>
              <a:t>1 место </a:t>
            </a:r>
            <a:r>
              <a:rPr lang="ru-RU" dirty="0"/>
              <a:t>в муниципальном этапе областного смотра-конкурса «Наш любимый школьный двор», номинация «Лучшее содержание территорий» (руководитель - </a:t>
            </a:r>
            <a:r>
              <a:rPr lang="ru-RU" dirty="0" err="1"/>
              <a:t>Балашина</a:t>
            </a:r>
            <a:r>
              <a:rPr lang="ru-RU" dirty="0"/>
              <a:t> Г.П. );</a:t>
            </a:r>
          </a:p>
          <a:p>
            <a:r>
              <a:rPr lang="ru-RU" b="1" dirty="0"/>
              <a:t>1 место </a:t>
            </a:r>
            <a:r>
              <a:rPr lang="ru-RU" dirty="0"/>
              <a:t>в муниципальном этапе областного смотра-конкурса «Наш любимый школьный двор», номинация «Ландшафтная композиция» (руководитель - </a:t>
            </a:r>
            <a:r>
              <a:rPr lang="ru-RU" dirty="0" err="1"/>
              <a:t>Балашина</a:t>
            </a:r>
            <a:r>
              <a:rPr lang="ru-RU" dirty="0"/>
              <a:t> Г.П.);</a:t>
            </a:r>
          </a:p>
          <a:p>
            <a:r>
              <a:rPr lang="ru-RU" b="1" dirty="0"/>
              <a:t>1 место </a:t>
            </a:r>
            <a:r>
              <a:rPr lang="ru-RU" dirty="0"/>
              <a:t>в областном смотре-конкурсе «Наш любимый школьный двор», номинация «Космический сад» (руководитель - </a:t>
            </a:r>
            <a:r>
              <a:rPr lang="ru-RU" dirty="0" err="1"/>
              <a:t>Балашина</a:t>
            </a:r>
            <a:r>
              <a:rPr lang="ru-RU" dirty="0"/>
              <a:t> Г.П.);</a:t>
            </a:r>
          </a:p>
          <a:p>
            <a:r>
              <a:rPr lang="ru-RU" b="1" dirty="0"/>
              <a:t>2 место </a:t>
            </a:r>
            <a:r>
              <a:rPr lang="ru-RU" dirty="0"/>
              <a:t>в областном смотре-конкурсе «Наш любимый школьный двор», номинация «Сад, где живут песни» (руководитель - </a:t>
            </a:r>
            <a:r>
              <a:rPr lang="ru-RU" dirty="0" err="1"/>
              <a:t>Балашина</a:t>
            </a:r>
            <a:r>
              <a:rPr lang="ru-RU" dirty="0"/>
              <a:t> Г.П.)</a:t>
            </a:r>
          </a:p>
        </p:txBody>
      </p:sp>
    </p:spTree>
    <p:extLst>
      <p:ext uri="{BB962C8B-B14F-4D97-AF65-F5344CB8AC3E}">
        <p14:creationId xmlns:p14="http://schemas.microsoft.com/office/powerpoint/2010/main" val="1440444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3552E0-D24B-D779-27D8-2689B654B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" y="182418"/>
            <a:ext cx="7773678" cy="582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37A5A9-2D7A-DF2D-2382-3EF4518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02" y="1089890"/>
            <a:ext cx="4239874" cy="56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3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4895-1D09-5E81-12DF-DC5CEAB0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"/>
            <a:ext cx="11058236" cy="9236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Наши достижения в 2022-2023 учебном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34001-0661-5A3B-6891-57F71C45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4" y="729672"/>
            <a:ext cx="11647055" cy="5846619"/>
          </a:xfrm>
        </p:spPr>
        <p:txBody>
          <a:bodyPr>
            <a:noAutofit/>
          </a:bodyPr>
          <a:lstStyle/>
          <a:p>
            <a:r>
              <a:rPr lang="ru-RU" sz="2000" b="1" dirty="0"/>
              <a:t>2 место в </a:t>
            </a:r>
            <a:r>
              <a:rPr lang="ru-RU" sz="2000" b="1" dirty="0" err="1"/>
              <a:t>балльно</a:t>
            </a:r>
            <a:r>
              <a:rPr lang="ru-RU" sz="2000" b="1" dirty="0"/>
              <a:t>-рейтинговой системе в РУМЦ ВПВМ «Авангард</a:t>
            </a:r>
            <a:r>
              <a:rPr lang="ru-RU" sz="2000" dirty="0"/>
              <a:t>» (команда юношей 10 класса, педагог-наставник Пургин М.А.);</a:t>
            </a:r>
          </a:p>
          <a:p>
            <a:r>
              <a:rPr lang="ru-RU" sz="2000" b="1" dirty="0"/>
              <a:t>Призер МЭ Ежегодной олимпиады младших школьников по математике </a:t>
            </a:r>
            <a:r>
              <a:rPr lang="ru-RU" sz="2000" dirty="0"/>
              <a:t>(ученик 4 б класса, педагог-наставник Цветкова Н.В.);</a:t>
            </a:r>
          </a:p>
          <a:p>
            <a:r>
              <a:rPr lang="ru-RU" sz="2000" b="1" dirty="0"/>
              <a:t>Золотые</a:t>
            </a:r>
            <a:r>
              <a:rPr lang="ru-RU" sz="2000" dirty="0"/>
              <a:t> (15 чел.) и </a:t>
            </a:r>
            <a:r>
              <a:rPr lang="ru-RU" sz="2000" b="1" dirty="0"/>
              <a:t>серебряные</a:t>
            </a:r>
            <a:r>
              <a:rPr lang="ru-RU" sz="2000" dirty="0"/>
              <a:t> (1 чел.) </a:t>
            </a:r>
            <a:r>
              <a:rPr lang="ru-RU" sz="2000" b="1" dirty="0"/>
              <a:t>знаки отличия ВФСК ГТО </a:t>
            </a:r>
            <a:r>
              <a:rPr lang="ru-RU" sz="2000" dirty="0"/>
              <a:t>(педагог-наставник – </a:t>
            </a:r>
            <a:r>
              <a:rPr lang="ru-RU" sz="2000" dirty="0" err="1"/>
              <a:t>Кирияк</a:t>
            </a:r>
            <a:r>
              <a:rPr lang="ru-RU" sz="2000" dirty="0"/>
              <a:t> М.М.);</a:t>
            </a:r>
          </a:p>
          <a:p>
            <a:r>
              <a:rPr lang="ru-RU" sz="2000" b="1" dirty="0"/>
              <a:t>Городская премия за особые успехи в учении </a:t>
            </a:r>
            <a:r>
              <a:rPr lang="ru-RU" sz="2000" dirty="0"/>
              <a:t>(выпускницы 11-го класса Майкова В., Богословская А.);</a:t>
            </a:r>
          </a:p>
          <a:p>
            <a:r>
              <a:rPr lang="ru-RU" sz="2000" b="1" dirty="0"/>
              <a:t>Диплом </a:t>
            </a:r>
            <a:r>
              <a:rPr lang="en-US" sz="2000" b="1" dirty="0"/>
              <a:t>II</a:t>
            </a:r>
            <a:r>
              <a:rPr lang="ru-RU" sz="2000" b="1" dirty="0"/>
              <a:t> степени в городском конкурсе работы с тканью «Чарующий мир…», номинация «Костюмы» </a:t>
            </a:r>
            <a:r>
              <a:rPr lang="ru-RU" sz="2000" dirty="0"/>
              <a:t>(ученица 7«а», педагог-наставник Васильева В.Ю.);</a:t>
            </a:r>
          </a:p>
          <a:p>
            <a:r>
              <a:rPr lang="ru-RU" sz="2000" b="1" dirty="0"/>
              <a:t>2 призовых места в </a:t>
            </a:r>
            <a:r>
              <a:rPr lang="en-US" sz="2000" b="1" dirty="0"/>
              <a:t>IV</a:t>
            </a:r>
            <a:r>
              <a:rPr lang="ru-RU" sz="2000" b="1" dirty="0"/>
              <a:t> городской метапредметной олимпиаде ЭВЕРЕСТ </a:t>
            </a:r>
            <a:r>
              <a:rPr lang="ru-RU" sz="2000" dirty="0"/>
              <a:t>(ученики 3 г и 2 г классов, педагоги-наставники Саркисян А.М., Шитова Е.П.);</a:t>
            </a:r>
          </a:p>
          <a:p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место в городском конкурсе «Танцующий Ярославль»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(ученики 11 класса, педагог-наставник Лаврова К.В.);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диплома победителя в межрегиональном конкурсе «Мое золотое кольцо»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ученики  2а и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9 а классов, педагоги-наставники Крутова В.Н.,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Радис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А.В.)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место в городском конкурсе «Мама-главный в мире человек»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(ученики 2а класса, педагог-наставник Крутова В.Н.);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место в городском конкурсе «Стремление к звездам»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(ученица 1г класса, педагог-наставник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итова Е.П.)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6724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57C2-A484-22D6-8770-BEC45788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Нас благодарят…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C08570-6637-5B22-08F1-A1D202718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1" y="122382"/>
            <a:ext cx="4959926" cy="6613236"/>
          </a:xfrm>
        </p:spPr>
      </p:pic>
    </p:spTree>
    <p:extLst>
      <p:ext uri="{BB962C8B-B14F-4D97-AF65-F5344CB8AC3E}">
        <p14:creationId xmlns:p14="http://schemas.microsoft.com/office/powerpoint/2010/main" val="1466064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4895-1D09-5E81-12DF-DC5CEAB0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"/>
            <a:ext cx="11058236" cy="9236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Нас благодарят…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34001-0661-5A3B-6891-57F71C45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655782"/>
            <a:ext cx="11757890" cy="5301672"/>
          </a:xfrm>
        </p:spPr>
        <p:txBody>
          <a:bodyPr>
            <a:noAutofit/>
          </a:bodyPr>
          <a:lstStyle/>
          <a:p>
            <a:r>
              <a:rPr lang="ru-RU" sz="2300" b="1" dirty="0"/>
              <a:t>За активное участие в </a:t>
            </a:r>
            <a:r>
              <a:rPr lang="en-US" sz="2300" b="1" dirty="0"/>
              <a:t>V </a:t>
            </a:r>
            <a:r>
              <a:rPr lang="ru-RU" sz="2300" b="1" dirty="0"/>
              <a:t>межрегиональном конкурсе «Мое Золотое Кольцо» </a:t>
            </a:r>
            <a:r>
              <a:rPr lang="ru-RU" sz="2300" dirty="0"/>
              <a:t>(наставник – Лаврова К.В.);</a:t>
            </a:r>
          </a:p>
          <a:p>
            <a:r>
              <a:rPr lang="ru-RU" sz="2300" b="1" dirty="0"/>
              <a:t>За организацию акции «Вагончик добра» и помощь бездомным животным</a:t>
            </a:r>
            <a:r>
              <a:rPr lang="ru-RU" sz="2300" dirty="0"/>
              <a:t> (педагог-наставник – Кочурова А.П.);</a:t>
            </a:r>
          </a:p>
          <a:p>
            <a:r>
              <a:rPr lang="ru-RU" sz="2300" b="1" dirty="0"/>
              <a:t>За организацию работы по участию школьников в </a:t>
            </a:r>
            <a:r>
              <a:rPr lang="en-US" sz="2300" b="1" dirty="0"/>
              <a:t>VIII</a:t>
            </a:r>
            <a:r>
              <a:rPr lang="ru-RU" sz="2300" b="1" dirty="0"/>
              <a:t> Всероссийской метапредметной Олимпиаде по ФГОС «Новые знания»</a:t>
            </a:r>
            <a:r>
              <a:rPr lang="ru-RU" sz="2300" dirty="0"/>
              <a:t> (педагог-наставник – Шеховцова Е.Г.);</a:t>
            </a:r>
          </a:p>
          <a:p>
            <a:r>
              <a:rPr lang="ru-RU" sz="2300" b="1" dirty="0"/>
              <a:t>За активное участие в городской метапредметной олимпиаде для обучающихся с ОВЗ «Эверест» </a:t>
            </a:r>
            <a:r>
              <a:rPr lang="ru-RU" sz="2300" dirty="0"/>
              <a:t>(наставник – Калугина М.Н.);</a:t>
            </a:r>
          </a:p>
          <a:p>
            <a:r>
              <a:rPr lang="ru-RU" sz="2300" b="1" dirty="0"/>
              <a:t>За помощь в организации олимпиады «Безопасные дороги» для 1-9 классов на платформе </a:t>
            </a:r>
            <a:r>
              <a:rPr lang="ru-RU" sz="2300" b="1" dirty="0" err="1"/>
              <a:t>Учи.ру</a:t>
            </a:r>
            <a:r>
              <a:rPr lang="ru-RU" sz="2300" dirty="0"/>
              <a:t>;</a:t>
            </a:r>
          </a:p>
          <a:p>
            <a:r>
              <a:rPr lang="ru-RU" sz="2300" b="1" dirty="0"/>
              <a:t>За помощь в организации олимпиады по математике для 1-9 классов на платформе </a:t>
            </a:r>
            <a:r>
              <a:rPr lang="ru-RU" sz="2300" b="1" dirty="0" err="1"/>
              <a:t>Учи.ру</a:t>
            </a:r>
            <a:r>
              <a:rPr lang="ru-RU" sz="2300" dirty="0"/>
              <a:t>;</a:t>
            </a:r>
          </a:p>
          <a:p>
            <a:r>
              <a:rPr lang="ru-RU" sz="2300" b="1" dirty="0"/>
              <a:t>За помощь в организации олимпиады по шахматам для 1-9 классов на платформе </a:t>
            </a:r>
            <a:r>
              <a:rPr lang="ru-RU" sz="2300" b="1" dirty="0" err="1"/>
              <a:t>Учи.ру</a:t>
            </a:r>
            <a:r>
              <a:rPr lang="ru-RU" sz="2300" dirty="0"/>
              <a:t>;</a:t>
            </a:r>
          </a:p>
          <a:p>
            <a:r>
              <a:rPr lang="ru-RU" sz="2300" b="1" dirty="0"/>
              <a:t>За вклад в развитие детско-юношеского спорта в международной футбольной школе «Импульс»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9121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C04961-A3D5-3FF2-1D04-DF8BB676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95" y="1902691"/>
            <a:ext cx="10515600" cy="2022475"/>
          </a:xfrm>
        </p:spPr>
        <p:txBody>
          <a:bodyPr/>
          <a:lstStyle/>
          <a:p>
            <a:pPr algn="ctr"/>
            <a:r>
              <a:rPr lang="ru-RU" b="1" dirty="0"/>
              <a:t>Финансовая деятельность школы</a:t>
            </a:r>
          </a:p>
        </p:txBody>
      </p:sp>
    </p:spTree>
    <p:extLst>
      <p:ext uri="{BB962C8B-B14F-4D97-AF65-F5344CB8AC3E}">
        <p14:creationId xmlns:p14="http://schemas.microsoft.com/office/powerpoint/2010/main" val="193107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E6863-CD9C-D038-0E8C-927EA4A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Приоритетные направления развития школы за отчётный период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CB525-F056-FD25-3384-46FD4062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2819" cy="4667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Целенаправленная работа по формированию функциональной грамотности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Создание условий для обучения детей с разными образовательными потребностями</a:t>
            </a:r>
          </a:p>
          <a:p>
            <a:pPr>
              <a:lnSpc>
                <a:spcPct val="200000"/>
              </a:lnSpc>
            </a:pPr>
            <a:r>
              <a:rPr lang="ru-RU" sz="3200" dirty="0"/>
              <a:t>Создание системы профессионального роста педагогов</a:t>
            </a:r>
          </a:p>
          <a:p>
            <a:pPr>
              <a:lnSpc>
                <a:spcPct val="200000"/>
              </a:lnSpc>
            </a:pPr>
            <a:r>
              <a:rPr lang="ru-RU" sz="3200" dirty="0"/>
              <a:t>Обновление инфраструктуры школы</a:t>
            </a:r>
          </a:p>
        </p:txBody>
      </p:sp>
    </p:spTree>
    <p:extLst>
      <p:ext uri="{BB962C8B-B14F-4D97-AF65-F5344CB8AC3E}">
        <p14:creationId xmlns:p14="http://schemas.microsoft.com/office/powerpoint/2010/main" val="1103212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CFB42-2454-BE6B-F683-AAABA37D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r>
              <a:rPr lang="ru-RU" dirty="0"/>
              <a:t>Ремонты, 2022-2023 учебный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A695C7E-77DC-C96F-2609-BBB49D17D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4404"/>
              </p:ext>
            </p:extLst>
          </p:nvPr>
        </p:nvGraphicFramePr>
        <p:xfrm>
          <a:off x="424873" y="1126837"/>
          <a:ext cx="11296072" cy="559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479">
                  <a:extLst>
                    <a:ext uri="{9D8B030D-6E8A-4147-A177-3AD203B41FA5}">
                      <a16:colId xmlns:a16="http://schemas.microsoft.com/office/drawing/2014/main" val="4186802916"/>
                    </a:ext>
                  </a:extLst>
                </a:gridCol>
                <a:gridCol w="4464593">
                  <a:extLst>
                    <a:ext uri="{9D8B030D-6E8A-4147-A177-3AD203B41FA5}">
                      <a16:colId xmlns:a16="http://schemas.microsoft.com/office/drawing/2014/main" val="1448402212"/>
                    </a:ext>
                  </a:extLst>
                </a:gridCol>
              </a:tblGrid>
              <a:tr h="4758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Наименование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97899"/>
                  </a:ext>
                </a:extLst>
              </a:tr>
              <a:tr h="47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Аварийный ремонт кровли (последствия ветра)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"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КапиталСтрой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0017"/>
                  </a:ext>
                </a:extLst>
              </a:tr>
              <a:tr h="47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</a:rPr>
                        <a:t>Замена светильников кабинет №№ 35, 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</a:rPr>
                        <a:t>Силам сотрудников школы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94575"/>
                  </a:ext>
                </a:extLst>
              </a:tr>
              <a:tr h="47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</a:rPr>
                        <a:t>Ремонт актового зала (сцена, покраска стен, замена занавеса)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</a:rPr>
                        <a:t>Силам сотрудников школы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344372"/>
                  </a:ext>
                </a:extLst>
              </a:tr>
              <a:tr h="516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Ремонт кровли (4-х этажное здание, частично 2-х этажное здание)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"Дамир-Строй"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93434"/>
                  </a:ext>
                </a:extLst>
              </a:tr>
              <a:tr h="516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</a:rPr>
                        <a:t>Ремонт кабинетов №№ 18, 26, 28, 30, 35, кабинет зам. директоров по УВР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</a:rPr>
                        <a:t>Силам сотрудников школы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27950"/>
                  </a:ext>
                </a:extLst>
              </a:tr>
              <a:tr h="516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Замена оконных блоков (19 шт.): кабинеты №№ 24, 29, 40, 45, 46, 47, 48.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РСК "Содружество"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51821"/>
                  </a:ext>
                </a:extLst>
              </a:tr>
              <a:tr h="516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Монтаж сантехнических перегородок (1 этаж мужской и женский туалеты, 4 этаж мужской туалет)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 ТД "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Евора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Премиум"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74647"/>
                  </a:ext>
                </a:extLst>
              </a:tr>
              <a:tr h="47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Ремонтные работы ( полы коридор 1этаж)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"Дамир-Строй"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253389"/>
                  </a:ext>
                </a:extLst>
              </a:tr>
              <a:tr h="494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Аварийный ремонт кровли (карнизные плиты, 4 этаж, переход в 2-х этажный корпус)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"Дамир-Строй"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98545"/>
                  </a:ext>
                </a:extLst>
              </a:tr>
              <a:tr h="47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Аварийный ремонт  инженерных сетей (кабинет №32)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"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Энерготрейд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плюс"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8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6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59385"/>
            <a:ext cx="10515600" cy="7893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Финансовые затраты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2921" y="1200150"/>
          <a:ext cx="11075668" cy="219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8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4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Период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Областной бюджет (руб.)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Местный бюджет (руб.)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Внебюджет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(руб.)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Август-декабрь 2022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9 759 578,00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1 135 477,61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91 925,00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1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Январь-август 2023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24 521 018,00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4 645 676,00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433 938,91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14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34 280 596,00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5 781 153,61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525 863,91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541020" y="4095174"/>
          <a:ext cx="11109960" cy="2349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0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Областной бюджет (руб.)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Местный бюджет (руб.)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Внебюджет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(руб.)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Август-декабрь 2022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10 845 600,71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1 348 512,14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55 225,16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Январь-август 2023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24 564 882,91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4 184 674,97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423 285,46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919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35 410 483,62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5 533 187,11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478 510,62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11683" y="3648406"/>
            <a:ext cx="334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Израсходовано: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9120" y="731520"/>
            <a:ext cx="29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Поступило на счет: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Фонд материального обеспечения (ФМО)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49630" y="2511425"/>
          <a:ext cx="10515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Размер,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Август-декабрь 2022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182 459,92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Январь-август 2023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563 035,77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745 495,69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18" y="0"/>
            <a:ext cx="10515600" cy="10480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Приобретено из средств ФМО (по состоянию на август 2023):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3670666-301B-E3C5-E49F-0BC042E8B5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7291" y="809624"/>
          <a:ext cx="10605654" cy="49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8925">
                  <a:extLst>
                    <a:ext uri="{9D8B030D-6E8A-4147-A177-3AD203B41FA5}">
                      <a16:colId xmlns:a16="http://schemas.microsoft.com/office/drawing/2014/main" val="3231727526"/>
                    </a:ext>
                  </a:extLst>
                </a:gridCol>
                <a:gridCol w="4416729">
                  <a:extLst>
                    <a:ext uri="{9D8B030D-6E8A-4147-A177-3AD203B41FA5}">
                      <a16:colId xmlns:a16="http://schemas.microsoft.com/office/drawing/2014/main" val="2359848469"/>
                    </a:ext>
                  </a:extLst>
                </a:gridCol>
              </a:tblGrid>
              <a:tr h="4208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Приобретено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ФМО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(областной бюджет),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149254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/>
                        <a:t>Учебники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198742,65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000269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/>
                        <a:t>Интерактивная доска, проектор с экраном ( 5 шт.)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339480,00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042487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/>
                        <a:t>Школьные доски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24438,86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44106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/>
                        <a:t>Мячи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13440,0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802834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/>
                        <a:t>Аттестаты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14100,00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11453"/>
                  </a:ext>
                </a:extLst>
              </a:tr>
              <a:tr h="414988">
                <a:tc>
                  <a:txBody>
                    <a:bodyPr/>
                    <a:lstStyle/>
                    <a:p>
                      <a:r>
                        <a:rPr lang="ru-RU" sz="2000" dirty="0"/>
                        <a:t>Ученическая мебель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238131,91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07512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/>
                        <a:t>Стройматериалы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43154,04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10977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/>
                        <a:t>Запасные части для оборудования в кабинет информатики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/>
                        <a:t>(мыши, клавиатура, сетевые фильтры)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11950,00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557711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Канцтовары, хозтовары, сантехника, электрика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171562,27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331623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Итого: 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054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999,73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9127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92B9-8A79-4BEF-FEF4-7D7E216F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Приобретено из средств городского бюджета (по состоянию на август 2023)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C8F4AA4-5533-BC5B-BE0E-15F8CF485CD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52993"/>
          <a:ext cx="10255020" cy="1938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866">
                  <a:extLst>
                    <a:ext uri="{9D8B030D-6E8A-4147-A177-3AD203B41FA5}">
                      <a16:colId xmlns:a16="http://schemas.microsoft.com/office/drawing/2014/main" val="767542173"/>
                    </a:ext>
                  </a:extLst>
                </a:gridCol>
                <a:gridCol w="5522154">
                  <a:extLst>
                    <a:ext uri="{9D8B030D-6E8A-4147-A177-3AD203B41FA5}">
                      <a16:colId xmlns:a16="http://schemas.microsoft.com/office/drawing/2014/main" val="815337729"/>
                    </a:ext>
                  </a:extLst>
                </a:gridCol>
              </a:tblGrid>
              <a:tr h="3637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Приобретено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МЗ (муниципальный бюджет), руб.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(за счет экономии средств)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439211"/>
                  </a:ext>
                </a:extLst>
              </a:tr>
              <a:tr h="36603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Терминал АТОЛ (для школьной столовой)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33000,00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36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Видеодомофон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для входной калитки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115000,00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915663"/>
                  </a:ext>
                </a:extLst>
              </a:tr>
              <a:tr h="50546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148000,00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243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Создание безопасных условий: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182" y="1256146"/>
            <a:ext cx="11434618" cy="514465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Обслуживание АПС, тревожной сигнализации, передача сигнала о пожаре, обучение по охране труда, электро- и пожарной безопасности, испытания защитных средств, проведение СОУТ, перезарядка огнетушителей               – 120</a:t>
            </a:r>
            <a:r>
              <a:rPr lang="en-US" dirty="0"/>
              <a:t> </a:t>
            </a:r>
            <a:r>
              <a:rPr lang="ru-RU" dirty="0"/>
              <a:t>405,10 руб.;</a:t>
            </a:r>
          </a:p>
          <a:p>
            <a:pPr>
              <a:lnSpc>
                <a:spcPct val="110000"/>
              </a:lnSpc>
            </a:pPr>
            <a:r>
              <a:rPr lang="ru-RU" dirty="0"/>
              <a:t>Услуги частной охраны (выставление поста охраны) – 139</a:t>
            </a:r>
            <a:r>
              <a:rPr lang="en-US" dirty="0"/>
              <a:t> </a:t>
            </a:r>
            <a:r>
              <a:rPr lang="ru-RU" dirty="0"/>
              <a:t>943,16 руб.;</a:t>
            </a:r>
          </a:p>
          <a:p>
            <a:pPr>
              <a:lnSpc>
                <a:spcPct val="110000"/>
              </a:lnSpc>
            </a:pPr>
            <a:r>
              <a:rPr lang="ru-RU" dirty="0"/>
              <a:t>Услуги по ремонту видеонаблюдения  –  5</a:t>
            </a:r>
            <a:r>
              <a:rPr lang="en-US" dirty="0"/>
              <a:t> </a:t>
            </a:r>
            <a:r>
              <a:rPr lang="ru-RU" dirty="0"/>
              <a:t>300, 0 руб. </a:t>
            </a:r>
          </a:p>
          <a:p>
            <a:pPr>
              <a:lnSpc>
                <a:spcPct val="110000"/>
              </a:lnSpc>
            </a:pPr>
            <a:r>
              <a:rPr lang="ru-RU" dirty="0"/>
              <a:t>Выполнение ремонта пола в коридоре 1 этажа - 415 334,60 </a:t>
            </a:r>
          </a:p>
          <a:p>
            <a:pPr>
              <a:lnSpc>
                <a:spcPct val="110000"/>
              </a:lnSpc>
            </a:pPr>
            <a:r>
              <a:rPr lang="ru-RU" dirty="0"/>
              <a:t>Выполнение ремонта кровли - 1 220 776,00;</a:t>
            </a:r>
          </a:p>
          <a:p>
            <a:pPr>
              <a:lnSpc>
                <a:spcPct val="110000"/>
              </a:lnSpc>
            </a:pPr>
            <a:r>
              <a:rPr lang="ru-RU" dirty="0"/>
              <a:t>Замена оконных блоков (19 шт.) – 998 483,00</a:t>
            </a:r>
          </a:p>
          <a:p>
            <a:pPr algn="r">
              <a:lnSpc>
                <a:spcPct val="110000"/>
              </a:lnSpc>
              <a:buNone/>
            </a:pPr>
            <a:r>
              <a:rPr lang="ru-RU" b="1" dirty="0"/>
              <a:t>Итого: 2 900 241,86 руб.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4DD3D-08DF-E29C-A711-7CB5CC2B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Школа благодарит: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78EFD-9AF1-5C7A-1DE8-30C2DE82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3162"/>
            <a:ext cx="11267768" cy="5142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Тедеева Илью Руслановича</a:t>
            </a:r>
            <a:r>
              <a:rPr lang="ru-RU" dirty="0"/>
              <a:t>, депутата Ярославской областной Думы </a:t>
            </a:r>
            <a:r>
              <a:rPr lang="en-US" dirty="0"/>
              <a:t>VII</a:t>
            </a:r>
            <a:r>
              <a:rPr lang="ru-RU" dirty="0"/>
              <a:t> созыва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Киселева Александра Сергеевича, </a:t>
            </a:r>
            <a:r>
              <a:rPr lang="ru-RU" dirty="0"/>
              <a:t>депутата Ярославской областной Думы </a:t>
            </a:r>
            <a:r>
              <a:rPr lang="en-US" dirty="0"/>
              <a:t>VII</a:t>
            </a:r>
            <a:r>
              <a:rPr lang="ru-RU" dirty="0"/>
              <a:t> созыва, депутата Ярославской областной Думы </a:t>
            </a:r>
            <a:r>
              <a:rPr lang="en-US" dirty="0"/>
              <a:t>VIII</a:t>
            </a:r>
            <a:r>
              <a:rPr lang="ru-RU" dirty="0"/>
              <a:t> созыва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Ненилина</a:t>
            </a:r>
            <a:r>
              <a:rPr lang="ru-RU" b="1" dirty="0"/>
              <a:t> Олега Евгеньевича</a:t>
            </a:r>
            <a:r>
              <a:rPr lang="ru-RU" dirty="0"/>
              <a:t>, з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аместителя председателя муниципалитета города Ярославля, депутата муниципалитета города Ярославля восьмого созыва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88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0E541-6244-4E38-A7B7-DE992E48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4ADB6F-5A6D-44D5-BBB1-93FAC791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9305"/>
            <a:ext cx="10836565" cy="453738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Школа имеет достаточную инфраструктуру и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реализовывать образовательные программы в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полном объеме в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ФГОС общего образования.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Школа укомплектована достаточным количеством педагогических и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иных работников, которые соответствуют квалификационным требованиям. </a:t>
            </a:r>
          </a:p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Однако для обеспечения стабильного качества образования обучающихся требуется повышение  квалификации педагогических работников и совершенствование образовательной среды школы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013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002B6-C0AB-7062-905A-1DEC5E4A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14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Новые условия на 2023-2024 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AD231-C638-CFA4-27B5-108E0DCE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9" y="1071418"/>
            <a:ext cx="11046690" cy="5384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Введение должности «советник по воспитанию и организации взаимодействия с детскими общественными организациями»;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Введение единого содержания по учебным предметам в соответствии с федеральными требованиями:</a:t>
            </a:r>
          </a:p>
          <a:p>
            <a:pPr lvl="1" algn="just"/>
            <a:r>
              <a:rPr lang="ru-RU" sz="2000" dirty="0"/>
              <a:t>уровень начального образования  - русский язык, литературное чтение, окружающий мир</a:t>
            </a:r>
          </a:p>
          <a:p>
            <a:pPr lvl="1" algn="just"/>
            <a:r>
              <a:rPr lang="ru-RU" sz="2000" dirty="0"/>
              <a:t>уровни основного общего  среднего общего образования – русский язык, литература, история, обществознание, ОБЖ, география);</a:t>
            </a:r>
          </a:p>
          <a:p>
            <a:pPr marL="0" indent="0">
              <a:buNone/>
            </a:pPr>
            <a:endParaRPr lang="ru-RU" sz="2400" dirty="0"/>
          </a:p>
          <a:p>
            <a:pPr algn="just"/>
            <a:r>
              <a:rPr lang="ru-RU" sz="2400" dirty="0"/>
              <a:t>Реализация обновлённых ООП НОО, ООП ООО, изменённой ООП СОО в соответствии с федеральными требованиями;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Введение обязательного классного часа по профориентации обучающихся;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Реализация содержания учебного предмета «Технология» в 8 классе совместно с детским технопарком «</a:t>
            </a:r>
            <a:r>
              <a:rPr lang="ru-RU" sz="2400" dirty="0" err="1"/>
              <a:t>Кванториум</a:t>
            </a:r>
            <a:r>
              <a:rPr lang="ru-RU" sz="2400" dirty="0"/>
              <a:t>» (на основании договора о сотрудничестве)</a:t>
            </a:r>
          </a:p>
          <a:p>
            <a:pPr algn="just"/>
            <a:endParaRPr lang="ru-RU" sz="2400" dirty="0"/>
          </a:p>
          <a:p>
            <a:pPr marL="457200" lvl="1" indent="0" algn="just">
              <a:buNone/>
            </a:pPr>
            <a:endParaRPr lang="ru-RU" sz="2000" dirty="0"/>
          </a:p>
          <a:p>
            <a:pPr lvl="1" algn="just"/>
            <a:endParaRPr lang="ru-RU" sz="2000" dirty="0"/>
          </a:p>
          <a:p>
            <a:pPr lvl="1" algn="just"/>
            <a:endParaRPr lang="ru-RU" sz="20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7515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750F-BF3E-57D8-8D54-594D3148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80"/>
            <a:ext cx="10515600" cy="8078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Перспективы на 2023-2024 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A89EC-3EDB-5C80-6FDA-02BC477D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015999"/>
            <a:ext cx="11222182" cy="5449455"/>
          </a:xfrm>
        </p:spPr>
        <p:txBody>
          <a:bodyPr>
            <a:normAutofit/>
          </a:bodyPr>
          <a:lstStyle/>
          <a:p>
            <a:r>
              <a:rPr lang="ru-RU" dirty="0"/>
              <a:t>Разработка новой программы развития учреждения на период 2024-2029 гг.</a:t>
            </a:r>
          </a:p>
          <a:p>
            <a:r>
              <a:rPr lang="ru-RU" dirty="0"/>
              <a:t>Развитие функциональной грамотности обучающихся;</a:t>
            </a:r>
          </a:p>
          <a:p>
            <a:r>
              <a:rPr lang="ru-RU" dirty="0"/>
              <a:t>Обеспечение участия обучающихся в мероприятиях интеллектуальной, спортивной и творческой направленности;</a:t>
            </a:r>
          </a:p>
          <a:p>
            <a:pPr algn="just"/>
            <a:r>
              <a:rPr lang="ru-RU" dirty="0"/>
              <a:t>Реализация мероприятий рабочей программы воспитания в соответствии с федеральными требованиями;</a:t>
            </a:r>
          </a:p>
          <a:p>
            <a:r>
              <a:rPr lang="ru-RU" dirty="0"/>
              <a:t>Проведение ремонтных работ в здании школы;</a:t>
            </a:r>
          </a:p>
          <a:p>
            <a:r>
              <a:rPr lang="ru-RU" dirty="0"/>
              <a:t>Совершенствование материальной-технической среды школы в части оснащённости учебных кабинетов</a:t>
            </a:r>
          </a:p>
        </p:txBody>
      </p:sp>
    </p:spTree>
    <p:extLst>
      <p:ext uri="{BB962C8B-B14F-4D97-AF65-F5344CB8AC3E}">
        <p14:creationId xmlns:p14="http://schemas.microsoft.com/office/powerpoint/2010/main" val="211570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002B6-C0AB-7062-905A-1DEC5E4A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14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Новые условия на 2022-2023 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AD231-C638-CFA4-27B5-108E0DCE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9" y="1071418"/>
            <a:ext cx="11046690" cy="5384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Введение курса внеурочной деятельности «Разговоры о важном»;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Реализация программ профильного обучения на уровне СОО (химико-биологический, технологический и педагогический профили)</a:t>
            </a: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Внедрение обновлённых ООП НОО, ООП ООО;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Обязательное использование символов государственной власти в воспитательном и образовательном процессе;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Проведение еженедельных линеек с поднятием флага РФ и исполнением Гимна РФ;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Развитие у обучающихся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8939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1D4CD-0447-B747-22A9-4C4F7499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Характеристика контингента обучающихся в 202</a:t>
            </a:r>
            <a:r>
              <a:rPr lang="en-US" sz="4000" b="1" dirty="0"/>
              <a:t>2</a:t>
            </a:r>
            <a:r>
              <a:rPr lang="ru-RU" sz="4000" b="1" dirty="0"/>
              <a:t>-202</a:t>
            </a:r>
            <a:r>
              <a:rPr lang="en-US" sz="4000" b="1" dirty="0"/>
              <a:t>3</a:t>
            </a:r>
            <a:r>
              <a:rPr lang="ru-RU" sz="4000" b="1" dirty="0"/>
              <a:t> учебном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0A21D-911E-1C7C-C1D0-DEB0952F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825624"/>
            <a:ext cx="11129818" cy="5032375"/>
          </a:xfrm>
        </p:spPr>
        <p:txBody>
          <a:bodyPr>
            <a:normAutofit/>
          </a:bodyPr>
          <a:lstStyle/>
          <a:p>
            <a:r>
              <a:rPr lang="ru-RU" dirty="0"/>
              <a:t>количество обучающихся на начало учебного года – 657 чел.;</a:t>
            </a:r>
            <a:endParaRPr lang="en-US" dirty="0"/>
          </a:p>
          <a:p>
            <a:r>
              <a:rPr lang="ru-RU" dirty="0"/>
              <a:t>на конец учебного года – 663 чел.;</a:t>
            </a:r>
            <a:endParaRPr lang="en-US" dirty="0"/>
          </a:p>
          <a:p>
            <a:r>
              <a:rPr lang="ru-RU" dirty="0"/>
              <a:t>в том числе - дети-инвалиды (8 чел.) и дети с ОВЗ (28 чел.);</a:t>
            </a:r>
          </a:p>
          <a:p>
            <a:r>
              <a:rPr lang="ru-RU" dirty="0"/>
              <a:t>в том числе дети, обучающиеся на дому по медицинским показателям – 3 чел.;</a:t>
            </a:r>
          </a:p>
          <a:p>
            <a:r>
              <a:rPr lang="ru-RU" dirty="0"/>
              <a:t>заключено 3 договора о семейной форме обучения (в общий контингент обучающихся не входят)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D0D0610-6596-7776-0377-A53D0E173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56331"/>
              </p:ext>
            </p:extLst>
          </p:nvPr>
        </p:nvGraphicFramePr>
        <p:xfrm>
          <a:off x="757382" y="5380355"/>
          <a:ext cx="104936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888">
                  <a:extLst>
                    <a:ext uri="{9D8B030D-6E8A-4147-A177-3AD203B41FA5}">
                      <a16:colId xmlns:a16="http://schemas.microsoft.com/office/drawing/2014/main" val="3363595578"/>
                    </a:ext>
                  </a:extLst>
                </a:gridCol>
                <a:gridCol w="3497888">
                  <a:extLst>
                    <a:ext uri="{9D8B030D-6E8A-4147-A177-3AD203B41FA5}">
                      <a16:colId xmlns:a16="http://schemas.microsoft.com/office/drawing/2014/main" val="3001942921"/>
                    </a:ext>
                  </a:extLst>
                </a:gridCol>
                <a:gridCol w="3497888">
                  <a:extLst>
                    <a:ext uri="{9D8B030D-6E8A-4147-A177-3AD203B41FA5}">
                      <a16:colId xmlns:a16="http://schemas.microsoft.com/office/drawing/2014/main" val="2987513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2020-2021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575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570 чел.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5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2021-2022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627 чел.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626 чел.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(+56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5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2022-2023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657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663 чел. (+37)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2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96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40E64-7DFB-4620-9995-FD3296E0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5" y="153833"/>
            <a:ext cx="11398928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Общая численность обучающихся в 2022-2023 году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969ADE8-0630-4EAD-B95F-0025950CA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743203"/>
              </p:ext>
            </p:extLst>
          </p:nvPr>
        </p:nvGraphicFramePr>
        <p:xfrm>
          <a:off x="467557" y="1479396"/>
          <a:ext cx="11256886" cy="444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443">
                  <a:extLst>
                    <a:ext uri="{9D8B030D-6E8A-4147-A177-3AD203B41FA5}">
                      <a16:colId xmlns:a16="http://schemas.microsoft.com/office/drawing/2014/main" val="1360890713"/>
                    </a:ext>
                  </a:extLst>
                </a:gridCol>
                <a:gridCol w="5628443">
                  <a:extLst>
                    <a:ext uri="{9D8B030D-6E8A-4147-A177-3AD203B41FA5}">
                      <a16:colId xmlns:a16="http://schemas.microsoft.com/office/drawing/2014/main" val="1419040126"/>
                    </a:ext>
                  </a:extLst>
                </a:gridCol>
              </a:tblGrid>
              <a:tr h="120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образовательной программы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07103"/>
                  </a:ext>
                </a:extLst>
              </a:tr>
              <a:tr h="918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образовательная программа начального общего образования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63485"/>
                  </a:ext>
                </a:extLst>
              </a:tr>
              <a:tr h="723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образовательная программа основного общего образования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22109"/>
                  </a:ext>
                </a:extLst>
              </a:tr>
              <a:tr h="723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общеобразовательная программа среднего общего образования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35792"/>
                  </a:ext>
                </a:extLst>
              </a:tr>
              <a:tr h="4238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4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D8E54-EF0F-4E96-A533-6E3D7D4A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66" y="121472"/>
            <a:ext cx="10515600" cy="9010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Кадровый</a:t>
            </a:r>
            <a:r>
              <a:rPr lang="ru-RU" sz="3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C44F3-DB58-4E32-88C5-40BC118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4" y="1022555"/>
            <a:ext cx="11385754" cy="560438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Административный персонал: 7 человек;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персонал: 38 педагогов, из них 1 - внешний совместитель (учитель информатики и ИКТ);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Вспомогательный персонал: 2 человека;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Младший обслуживающий персонал: 13 человек, из них 7 внешних совместителей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 педагогов: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69D4E6A-4BA4-FBB6-AD52-F8E49850F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030745"/>
              </p:ext>
            </p:extLst>
          </p:nvPr>
        </p:nvGraphicFramePr>
        <p:xfrm>
          <a:off x="2920181" y="3997037"/>
          <a:ext cx="62533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80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D8E54-EF0F-4E96-A533-6E3D7D4A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279647"/>
            <a:ext cx="10515600" cy="9010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C44F3-DB58-4E32-88C5-40BC1185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14" y="1006764"/>
            <a:ext cx="11496731" cy="5571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Аттестация педагогических работников:</a:t>
            </a:r>
          </a:p>
          <a:p>
            <a:pPr lvl="1"/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соответствие занимаемой должности по должности «учитель» (3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педагога);</a:t>
            </a:r>
          </a:p>
          <a:p>
            <a:pPr lvl="1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подтверждение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I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квалификационной категории (3 педагога);</a:t>
            </a:r>
          </a:p>
          <a:p>
            <a:pPr lvl="1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подтверждение высшей квалификационной категории (1 педагог);</a:t>
            </a:r>
          </a:p>
          <a:p>
            <a:pPr lvl="1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впервые получили высшую квалификационную категорию (2 педагога);</a:t>
            </a:r>
          </a:p>
          <a:p>
            <a:pPr lvl="1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н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 соответствие занимаемой должности по должности «заместитель директора» (1 представитель администрации) 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Обучение на КПК: 26 педагогических работников прошли обучение (60%)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Инновационная деятельность:</a:t>
            </a:r>
          </a:p>
          <a:p>
            <a:pPr marL="442913" indent="92075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реализация мероприятий МИП «Новые формы наставничества: кружки профессионального роста»;</a:t>
            </a:r>
          </a:p>
          <a:p>
            <a:pPr marL="442913" indent="92075"/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реализация мероприятий МИП «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Сетевое взаимодействие образовательных организаций основного общего, профессионального и дополнительного образования как ресурс формирования и развития первичных профессиональных компетенций обучающихся в отрасли общественного питания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452438" indent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Реализация мероприятий МРЦ «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 педагогов образовательных организаций </a:t>
            </a:r>
            <a:r>
              <a:rPr lang="ru-RU" sz="2400" dirty="0">
                <a:effectLst/>
                <a:ea typeface="Calibri" panose="020F0502020204030204" pitchFamily="34" charset="0"/>
              </a:rPr>
              <a:t>как условие формирования функциональной грамотности школьников»</a:t>
            </a: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53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3295</Words>
  <Application>Microsoft Office PowerPoint</Application>
  <PresentationFormat>Широкоэкранный</PresentationFormat>
  <Paragraphs>616</Paragraphs>
  <Slides>49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Тема Office</vt:lpstr>
      <vt:lpstr>Публичный доклад муниципального общеобразовательного учреждения  «Средняя школа № 6 имени Подвойского»  о деятельности за 2022-2023 учебный год</vt:lpstr>
      <vt:lpstr>Общие сведения</vt:lpstr>
      <vt:lpstr>Общая характеристика учреждения</vt:lpstr>
      <vt:lpstr>Приоритетные направления развития школы за отчётный период</vt:lpstr>
      <vt:lpstr>Новые условия на 2022-2023 учебный год</vt:lpstr>
      <vt:lpstr>Характеристика контингента обучающихся в 2022-2023 учебном году</vt:lpstr>
      <vt:lpstr>Общая численность обучающихся в 2022-2023 году</vt:lpstr>
      <vt:lpstr>Кадровый состав</vt:lpstr>
      <vt:lpstr>Развитие кадрового потенциала</vt:lpstr>
      <vt:lpstr>Развитие кадрового потенциала</vt:lpstr>
      <vt:lpstr>Развитие кадрового потенциала</vt:lpstr>
      <vt:lpstr>Оценка качества подготовки обучающихся </vt:lpstr>
      <vt:lpstr>Результаты освоения учащимися ОП НОО  в 2022-2023 учебном году</vt:lpstr>
      <vt:lpstr>Выводы:</vt:lpstr>
      <vt:lpstr>Результаты освоения учащимися ОП ООО  в 2022-2023 учебном году</vt:lpstr>
      <vt:lpstr>Выводы:</vt:lpstr>
      <vt:lpstr>Результаты освоения ОП СОО  в 2022-2023 учебном году</vt:lpstr>
      <vt:lpstr>Выводы:</vt:lpstr>
      <vt:lpstr>Результаты ГИА в форме ОГЭ (9 класс)</vt:lpstr>
      <vt:lpstr>Результаты ГИА в форме ЕГЭ (11 класс)</vt:lpstr>
      <vt:lpstr>Активность и результативность участия в олимпиадах школьников</vt:lpstr>
      <vt:lpstr>Активность и результативность участия в олимпиадах школьников</vt:lpstr>
      <vt:lpstr>Оценка востребованности выпускников </vt:lpstr>
      <vt:lpstr>Воспитательная работа </vt:lpstr>
      <vt:lpstr>Общие сведения</vt:lpstr>
      <vt:lpstr>Общешкольные традиционные дела:</vt:lpstr>
      <vt:lpstr>Общешкольные традиционные дела:</vt:lpstr>
      <vt:lpstr>Общешкольные традиционные дела:</vt:lpstr>
      <vt:lpstr>Общешкольные традиционные дела:</vt:lpstr>
      <vt:lpstr>Направления внеурочной деятельности</vt:lpstr>
      <vt:lpstr>Направления внеурочной деятельности</vt:lpstr>
      <vt:lpstr>Дополнительное образование</vt:lpstr>
      <vt:lpstr>Дополнительное образование</vt:lpstr>
      <vt:lpstr>Наши достижения в 2022-2023 учебном году</vt:lpstr>
      <vt:lpstr>Презентация PowerPoint</vt:lpstr>
      <vt:lpstr>Наши достижения в 2022-2023 учебном году</vt:lpstr>
      <vt:lpstr>Нас благодарят…</vt:lpstr>
      <vt:lpstr>Нас благодарят…</vt:lpstr>
      <vt:lpstr>Финансовая деятельность школы</vt:lpstr>
      <vt:lpstr>Ремонты, 2022-2023 учебный год</vt:lpstr>
      <vt:lpstr>Финансовые затраты</vt:lpstr>
      <vt:lpstr>Фонд материального обеспечения (ФМО)</vt:lpstr>
      <vt:lpstr>Приобретено из средств ФМО (по состоянию на август 2023):</vt:lpstr>
      <vt:lpstr>Приобретено из средств городского бюджета (по состоянию на август 2023)</vt:lpstr>
      <vt:lpstr>Создание безопасных условий:</vt:lpstr>
      <vt:lpstr>Школа благодарит:</vt:lpstr>
      <vt:lpstr>Вывод:</vt:lpstr>
      <vt:lpstr>Новые условия на 2023-2024 учебный год</vt:lpstr>
      <vt:lpstr>Перспективы на 2023-2024 учебный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самообследовании муниципального общеобразовательного учреждения «Средняя школа № 6 имени Подвойского»</dc:title>
  <dc:creator>Acer</dc:creator>
  <cp:lastModifiedBy>Acer</cp:lastModifiedBy>
  <cp:revision>43</cp:revision>
  <cp:lastPrinted>2023-11-29T14:53:20Z</cp:lastPrinted>
  <dcterms:created xsi:type="dcterms:W3CDTF">2022-04-13T12:58:53Z</dcterms:created>
  <dcterms:modified xsi:type="dcterms:W3CDTF">2023-11-29T14:56:57Z</dcterms:modified>
</cp:coreProperties>
</file>